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0" r:id="rId5"/>
    <p:sldId id="261" r:id="rId6"/>
    <p:sldId id="262" r:id="rId7"/>
    <p:sldId id="263" r:id="rId8"/>
    <p:sldId id="264" r:id="rId9"/>
    <p:sldId id="272" r:id="rId10"/>
    <p:sldId id="265" r:id="rId11"/>
    <p:sldId id="266" r:id="rId12"/>
    <p:sldId id="267" r:id="rId13"/>
    <p:sldId id="268" r:id="rId14"/>
    <p:sldId id="269" r:id="rId15"/>
    <p:sldId id="270" r:id="rId16"/>
    <p:sldId id="271" r:id="rId17"/>
    <p:sldId id="275"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38" autoAdjust="0"/>
    <p:restoredTop sz="94660"/>
  </p:normalViewPr>
  <p:slideViewPr>
    <p:cSldViewPr snapToGrid="0">
      <p:cViewPr>
        <p:scale>
          <a:sx n="66" d="100"/>
          <a:sy n="66" d="100"/>
        </p:scale>
        <p:origin x="-40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5942B5-7614-4F03-8503-D562E052498E}" type="datetimeFigureOut">
              <a:rPr lang="en-US" smtClean="0"/>
              <a:t>2/14/2020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7905D-D941-46B3-B044-97E521CB7BFB}" type="slidenum">
              <a:rPr lang="en-US" smtClean="0"/>
              <a:t>‹#›</a:t>
            </a:fld>
            <a:endParaRPr lang="en-US"/>
          </a:p>
        </p:txBody>
      </p:sp>
    </p:spTree>
    <p:extLst>
      <p:ext uri="{BB962C8B-B14F-4D97-AF65-F5344CB8AC3E}">
        <p14:creationId xmlns:p14="http://schemas.microsoft.com/office/powerpoint/2010/main" val="198135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t>1</a:t>
            </a:fld>
            <a:endParaRPr lang="en-US"/>
          </a:p>
        </p:txBody>
      </p:sp>
    </p:spTree>
    <p:extLst>
      <p:ext uri="{BB962C8B-B14F-4D97-AF65-F5344CB8AC3E}">
        <p14:creationId xmlns:p14="http://schemas.microsoft.com/office/powerpoint/2010/main" val="4224807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73910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096176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217497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7905D-D941-46B3-B044-97E521CB7B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2950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7905D-D941-46B3-B044-97E521CB7B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897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7905D-D941-46B3-B044-97E521CB7B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5256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7905D-D941-46B3-B044-97E521CB7B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7495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27905D-D941-46B3-B044-97E521CB7BFB}"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126190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27905D-D941-46B3-B044-97E521CB7BFB}" type="slidenum">
              <a:rPr lang="en-US" smtClean="0"/>
              <a:t>18</a:t>
            </a:fld>
            <a:endParaRPr lang="en-US"/>
          </a:p>
        </p:txBody>
      </p:sp>
    </p:spTree>
    <p:extLst>
      <p:ext uri="{BB962C8B-B14F-4D97-AF65-F5344CB8AC3E}">
        <p14:creationId xmlns:p14="http://schemas.microsoft.com/office/powerpoint/2010/main" val="4235173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7905D-D941-46B3-B044-97E521CB7B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6119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741998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00661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776578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750901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439140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864717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27905D-D941-46B3-B044-97E521CB7BF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408852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7905D-D941-46B3-B044-97E521CB7B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9553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7AD3B3-03A7-4134-8D5C-897DCFB11F09}" type="datetime1">
              <a:rPr lang="en-US" smtClean="0"/>
              <a:t>2/14/2020</a:t>
            </a:fld>
            <a:endParaRPr lang="en-US"/>
          </a:p>
        </p:txBody>
      </p:sp>
      <p:sp>
        <p:nvSpPr>
          <p:cNvPr id="5" name="Footer Placeholder 4"/>
          <p:cNvSpPr>
            <a:spLocks noGrp="1"/>
          </p:cNvSpPr>
          <p:nvPr>
            <p:ph type="ftr" sz="quarter" idx="11"/>
          </p:nvPr>
        </p:nvSpPr>
        <p:spPr/>
        <p:txBody>
          <a:bodyPr/>
          <a:lstStyle/>
          <a:p>
            <a:r>
              <a:rPr lang="en-US" smtClean="0"/>
              <a:t>PGS.TS Nguyễn Hoàng Việt - Phòng Quản lý khoa học</a:t>
            </a:r>
            <a:endParaRPr lang="en-US"/>
          </a:p>
        </p:txBody>
      </p:sp>
      <p:sp>
        <p:nvSpPr>
          <p:cNvPr id="6" name="Slide Number Placeholder 5"/>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76080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0F80E-B79D-4D55-A227-92AE7A65C829}" type="datetime1">
              <a:rPr lang="en-US" smtClean="0"/>
              <a:t>2/14/2020</a:t>
            </a:fld>
            <a:endParaRPr lang="en-US"/>
          </a:p>
        </p:txBody>
      </p:sp>
      <p:sp>
        <p:nvSpPr>
          <p:cNvPr id="5" name="Footer Placeholder 4"/>
          <p:cNvSpPr>
            <a:spLocks noGrp="1"/>
          </p:cNvSpPr>
          <p:nvPr>
            <p:ph type="ftr" sz="quarter" idx="11"/>
          </p:nvPr>
        </p:nvSpPr>
        <p:spPr/>
        <p:txBody>
          <a:bodyPr/>
          <a:lstStyle/>
          <a:p>
            <a:r>
              <a:rPr lang="en-US" smtClean="0"/>
              <a:t>PGS.TS Nguyễn Hoàng Việt - Phòng Quản lý khoa học</a:t>
            </a:r>
            <a:endParaRPr lang="en-US"/>
          </a:p>
        </p:txBody>
      </p:sp>
      <p:sp>
        <p:nvSpPr>
          <p:cNvPr id="6" name="Slide Number Placeholder 5"/>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322755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0D3A1-DBBF-4C16-AAC0-F31FD1E7B9E1}" type="datetime1">
              <a:rPr lang="en-US" smtClean="0"/>
              <a:t>2/14/2020</a:t>
            </a:fld>
            <a:endParaRPr lang="en-US"/>
          </a:p>
        </p:txBody>
      </p:sp>
      <p:sp>
        <p:nvSpPr>
          <p:cNvPr id="5" name="Footer Placeholder 4"/>
          <p:cNvSpPr>
            <a:spLocks noGrp="1"/>
          </p:cNvSpPr>
          <p:nvPr>
            <p:ph type="ftr" sz="quarter" idx="11"/>
          </p:nvPr>
        </p:nvSpPr>
        <p:spPr/>
        <p:txBody>
          <a:bodyPr/>
          <a:lstStyle/>
          <a:p>
            <a:r>
              <a:rPr lang="en-US" smtClean="0"/>
              <a:t>PGS.TS Nguyễn Hoàng Việt - Phòng Quản lý khoa học</a:t>
            </a:r>
            <a:endParaRPr lang="en-US"/>
          </a:p>
        </p:txBody>
      </p:sp>
      <p:sp>
        <p:nvSpPr>
          <p:cNvPr id="6" name="Slide Number Placeholder 5"/>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376148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10DD4-5497-41D6-A83E-7AA3DA0E1D3C}" type="datetime1">
              <a:rPr lang="en-US" smtClean="0"/>
              <a:t>2/14/2020</a:t>
            </a:fld>
            <a:endParaRPr lang="en-US"/>
          </a:p>
        </p:txBody>
      </p:sp>
      <p:sp>
        <p:nvSpPr>
          <p:cNvPr id="5" name="Footer Placeholder 4"/>
          <p:cNvSpPr>
            <a:spLocks noGrp="1"/>
          </p:cNvSpPr>
          <p:nvPr>
            <p:ph type="ftr" sz="quarter" idx="11"/>
          </p:nvPr>
        </p:nvSpPr>
        <p:spPr/>
        <p:txBody>
          <a:bodyPr/>
          <a:lstStyle/>
          <a:p>
            <a:r>
              <a:rPr lang="en-US" smtClean="0"/>
              <a:t>PGS.TS Nguyễn Hoàng Việt - Phòng Quản lý khoa học</a:t>
            </a:r>
            <a:endParaRPr lang="en-US"/>
          </a:p>
        </p:txBody>
      </p:sp>
      <p:sp>
        <p:nvSpPr>
          <p:cNvPr id="6" name="Slide Number Placeholder 5"/>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118044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7E037-E2EB-401B-ABAC-5B30171ABD56}" type="datetime1">
              <a:rPr lang="en-US" smtClean="0"/>
              <a:t>2/14/2020</a:t>
            </a:fld>
            <a:endParaRPr lang="en-US"/>
          </a:p>
        </p:txBody>
      </p:sp>
      <p:sp>
        <p:nvSpPr>
          <p:cNvPr id="5" name="Footer Placeholder 4"/>
          <p:cNvSpPr>
            <a:spLocks noGrp="1"/>
          </p:cNvSpPr>
          <p:nvPr>
            <p:ph type="ftr" sz="quarter" idx="11"/>
          </p:nvPr>
        </p:nvSpPr>
        <p:spPr/>
        <p:txBody>
          <a:bodyPr/>
          <a:lstStyle/>
          <a:p>
            <a:r>
              <a:rPr lang="en-US" smtClean="0"/>
              <a:t>PGS.TS Nguyễn Hoàng Việt - Phòng Quản lý khoa học</a:t>
            </a:r>
            <a:endParaRPr lang="en-US"/>
          </a:p>
        </p:txBody>
      </p:sp>
      <p:sp>
        <p:nvSpPr>
          <p:cNvPr id="6" name="Slide Number Placeholder 5"/>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51347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7E8EE6-CF3B-4318-A9D3-F6EF20FDEF60}" type="datetime1">
              <a:rPr lang="en-US" smtClean="0"/>
              <a:t>2/14/2020</a:t>
            </a:fld>
            <a:endParaRPr lang="en-US"/>
          </a:p>
        </p:txBody>
      </p:sp>
      <p:sp>
        <p:nvSpPr>
          <p:cNvPr id="6" name="Footer Placeholder 5"/>
          <p:cNvSpPr>
            <a:spLocks noGrp="1"/>
          </p:cNvSpPr>
          <p:nvPr>
            <p:ph type="ftr" sz="quarter" idx="11"/>
          </p:nvPr>
        </p:nvSpPr>
        <p:spPr/>
        <p:txBody>
          <a:bodyPr/>
          <a:lstStyle/>
          <a:p>
            <a:r>
              <a:rPr lang="en-US" smtClean="0"/>
              <a:t>PGS.TS Nguyễn Hoàng Việt - Phòng Quản lý khoa học</a:t>
            </a:r>
            <a:endParaRPr lang="en-US"/>
          </a:p>
        </p:txBody>
      </p:sp>
      <p:sp>
        <p:nvSpPr>
          <p:cNvPr id="7" name="Slide Number Placeholder 6"/>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418168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063942-1449-4641-B4AD-B95A58F96361}" type="datetime1">
              <a:rPr lang="en-US" smtClean="0"/>
              <a:t>2/14/2020</a:t>
            </a:fld>
            <a:endParaRPr lang="en-US"/>
          </a:p>
        </p:txBody>
      </p:sp>
      <p:sp>
        <p:nvSpPr>
          <p:cNvPr id="8" name="Footer Placeholder 7"/>
          <p:cNvSpPr>
            <a:spLocks noGrp="1"/>
          </p:cNvSpPr>
          <p:nvPr>
            <p:ph type="ftr" sz="quarter" idx="11"/>
          </p:nvPr>
        </p:nvSpPr>
        <p:spPr/>
        <p:txBody>
          <a:bodyPr/>
          <a:lstStyle/>
          <a:p>
            <a:r>
              <a:rPr lang="en-US" smtClean="0"/>
              <a:t>PGS.TS Nguyễn Hoàng Việt - Phòng Quản lý khoa học</a:t>
            </a:r>
            <a:endParaRPr lang="en-US"/>
          </a:p>
        </p:txBody>
      </p:sp>
      <p:sp>
        <p:nvSpPr>
          <p:cNvPr id="9" name="Slide Number Placeholder 8"/>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253687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7556D2-C861-4CC2-8ABC-A9BEA545E43E}" type="datetime1">
              <a:rPr lang="en-US" smtClean="0"/>
              <a:t>2/14/2020</a:t>
            </a:fld>
            <a:endParaRPr lang="en-US"/>
          </a:p>
        </p:txBody>
      </p:sp>
      <p:sp>
        <p:nvSpPr>
          <p:cNvPr id="4" name="Footer Placeholder 3"/>
          <p:cNvSpPr>
            <a:spLocks noGrp="1"/>
          </p:cNvSpPr>
          <p:nvPr>
            <p:ph type="ftr" sz="quarter" idx="11"/>
          </p:nvPr>
        </p:nvSpPr>
        <p:spPr/>
        <p:txBody>
          <a:bodyPr/>
          <a:lstStyle/>
          <a:p>
            <a:r>
              <a:rPr lang="en-US" smtClean="0"/>
              <a:t>PGS.TS Nguyễn Hoàng Việt - Phòng Quản lý khoa học</a:t>
            </a:r>
            <a:endParaRPr lang="en-US"/>
          </a:p>
        </p:txBody>
      </p:sp>
      <p:sp>
        <p:nvSpPr>
          <p:cNvPr id="5" name="Slide Number Placeholder 4"/>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447824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C5D8F-9F24-4FBF-936E-09C5CDED58B2}" type="datetime1">
              <a:rPr lang="en-US" smtClean="0"/>
              <a:t>2/14/2020</a:t>
            </a:fld>
            <a:endParaRPr lang="en-US"/>
          </a:p>
        </p:txBody>
      </p:sp>
      <p:sp>
        <p:nvSpPr>
          <p:cNvPr id="3" name="Footer Placeholder 2"/>
          <p:cNvSpPr>
            <a:spLocks noGrp="1"/>
          </p:cNvSpPr>
          <p:nvPr>
            <p:ph type="ftr" sz="quarter" idx="11"/>
          </p:nvPr>
        </p:nvSpPr>
        <p:spPr/>
        <p:txBody>
          <a:bodyPr/>
          <a:lstStyle/>
          <a:p>
            <a:r>
              <a:rPr lang="en-US" smtClean="0"/>
              <a:t>PGS.TS Nguyễn Hoàng Việt - Phòng Quản lý khoa học</a:t>
            </a:r>
            <a:endParaRPr lang="en-US"/>
          </a:p>
        </p:txBody>
      </p:sp>
      <p:sp>
        <p:nvSpPr>
          <p:cNvPr id="4" name="Slide Number Placeholder 3"/>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192481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0D653-65E7-4360-BAE2-12858F11F82C}" type="datetime1">
              <a:rPr lang="en-US" smtClean="0"/>
              <a:t>2/14/2020</a:t>
            </a:fld>
            <a:endParaRPr lang="en-US"/>
          </a:p>
        </p:txBody>
      </p:sp>
      <p:sp>
        <p:nvSpPr>
          <p:cNvPr id="6" name="Footer Placeholder 5"/>
          <p:cNvSpPr>
            <a:spLocks noGrp="1"/>
          </p:cNvSpPr>
          <p:nvPr>
            <p:ph type="ftr" sz="quarter" idx="11"/>
          </p:nvPr>
        </p:nvSpPr>
        <p:spPr/>
        <p:txBody>
          <a:bodyPr/>
          <a:lstStyle/>
          <a:p>
            <a:r>
              <a:rPr lang="en-US" smtClean="0"/>
              <a:t>PGS.TS Nguyễn Hoàng Việt - Phòng Quản lý khoa học</a:t>
            </a:r>
            <a:endParaRPr lang="en-US"/>
          </a:p>
        </p:txBody>
      </p:sp>
      <p:sp>
        <p:nvSpPr>
          <p:cNvPr id="7" name="Slide Number Placeholder 6"/>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134791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DB66B-49E3-4E7A-BF8B-40EC2866A202}" type="datetime1">
              <a:rPr lang="en-US" smtClean="0"/>
              <a:t>2/14/2020</a:t>
            </a:fld>
            <a:endParaRPr lang="en-US"/>
          </a:p>
        </p:txBody>
      </p:sp>
      <p:sp>
        <p:nvSpPr>
          <p:cNvPr id="6" name="Footer Placeholder 5"/>
          <p:cNvSpPr>
            <a:spLocks noGrp="1"/>
          </p:cNvSpPr>
          <p:nvPr>
            <p:ph type="ftr" sz="quarter" idx="11"/>
          </p:nvPr>
        </p:nvSpPr>
        <p:spPr/>
        <p:txBody>
          <a:bodyPr/>
          <a:lstStyle/>
          <a:p>
            <a:r>
              <a:rPr lang="en-US" smtClean="0"/>
              <a:t>PGS.TS Nguyễn Hoàng Việt - Phòng Quản lý khoa học</a:t>
            </a:r>
            <a:endParaRPr lang="en-US"/>
          </a:p>
        </p:txBody>
      </p:sp>
      <p:sp>
        <p:nvSpPr>
          <p:cNvPr id="7" name="Slide Number Placeholder 6"/>
          <p:cNvSpPr>
            <a:spLocks noGrp="1"/>
          </p:cNvSpPr>
          <p:nvPr>
            <p:ph type="sldNum" sz="quarter" idx="12"/>
          </p:nvPr>
        </p:nvSpPr>
        <p:spPr/>
        <p:txBody>
          <a:bodyPr/>
          <a:lstStyle/>
          <a:p>
            <a:fld id="{C8C7D689-B13B-4780-8EFB-D92EDA637AC7}" type="slidenum">
              <a:rPr lang="en-US" smtClean="0"/>
              <a:t>‹#›</a:t>
            </a:fld>
            <a:endParaRPr lang="en-US"/>
          </a:p>
        </p:txBody>
      </p:sp>
    </p:spTree>
    <p:extLst>
      <p:ext uri="{BB962C8B-B14F-4D97-AF65-F5344CB8AC3E}">
        <p14:creationId xmlns:p14="http://schemas.microsoft.com/office/powerpoint/2010/main" val="238870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4FBBA-354E-4B49-948F-E232D6B91AAB}" type="datetime1">
              <a:rPr lang="en-US" smtClean="0"/>
              <a:t>2/14/2020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PGS.TS Nguyễn Hoàng Việt - Phòng Quản lý khoa học</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7D689-B13B-4780-8EFB-D92EDA637AC7}" type="slidenum">
              <a:rPr lang="en-US" smtClean="0"/>
              <a:t>‹#›</a:t>
            </a:fld>
            <a:endParaRPr lang="en-US"/>
          </a:p>
        </p:txBody>
      </p:sp>
    </p:spTree>
    <p:extLst>
      <p:ext uri="{BB962C8B-B14F-4D97-AF65-F5344CB8AC3E}">
        <p14:creationId xmlns:p14="http://schemas.microsoft.com/office/powerpoint/2010/main" val="3253747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0259"/>
            <a:ext cx="9144000" cy="944181"/>
          </a:xfrm>
        </p:spPr>
        <p:txBody>
          <a:bodyPr>
            <a:normAutofit/>
          </a:bodyPr>
          <a:lstStyle/>
          <a:p>
            <a:r>
              <a:rPr lang="en-SG" sz="2000" b="1" dirty="0" smtClean="0">
                <a:latin typeface="Times New Roman" panose="02020603050405020304" pitchFamily="18" charset="0"/>
                <a:cs typeface="Times New Roman" panose="02020603050405020304" pitchFamily="18" charset="0"/>
              </a:rPr>
              <a:t>BỘ GIÁO DỤC &amp; ĐÀO TẠO</a:t>
            </a:r>
            <a:br>
              <a:rPr lang="en-SG" sz="2000" b="1" dirty="0" smtClean="0">
                <a:latin typeface="Times New Roman" panose="02020603050405020304" pitchFamily="18" charset="0"/>
                <a:cs typeface="Times New Roman" panose="02020603050405020304" pitchFamily="18" charset="0"/>
              </a:rPr>
            </a:br>
            <a:r>
              <a:rPr lang="en-SG" sz="2000" b="1" dirty="0" smtClean="0">
                <a:latin typeface="Times New Roman" panose="02020603050405020304" pitchFamily="18" charset="0"/>
                <a:cs typeface="Times New Roman" panose="02020603050405020304" pitchFamily="18" charset="0"/>
              </a:rPr>
              <a:t>TRƯỜNG ĐẠI HỌC THƯƠNG MẠI</a:t>
            </a:r>
            <a:endParaRPr lang="en-US" sz="2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2377440"/>
            <a:ext cx="9144000" cy="2880360"/>
          </a:xfrm>
        </p:spPr>
        <p:txBody>
          <a:bodyPr>
            <a:normAutofit fontScale="92500" lnSpcReduction="20000"/>
          </a:bodyPr>
          <a:lstStyle/>
          <a:p>
            <a:r>
              <a:rPr lang="en-SG" sz="3000" b="1" dirty="0" err="1" smtClean="0">
                <a:latin typeface="Times New Roman" panose="02020603050405020304" pitchFamily="18" charset="0"/>
                <a:cs typeface="Times New Roman" panose="02020603050405020304" pitchFamily="18" charset="0"/>
              </a:rPr>
              <a:t>Hướng</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dẫn</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hoàn</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thiện</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Đề</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cương</a:t>
            </a:r>
            <a:r>
              <a:rPr lang="en-SG" sz="3000" b="1" dirty="0" smtClean="0">
                <a:latin typeface="Times New Roman" panose="02020603050405020304" pitchFamily="18" charset="0"/>
                <a:cs typeface="Times New Roman" panose="02020603050405020304" pitchFamily="18" charset="0"/>
              </a:rPr>
              <a:t> chi </a:t>
            </a:r>
            <a:r>
              <a:rPr lang="en-SG" sz="3000" b="1" dirty="0" err="1" smtClean="0">
                <a:latin typeface="Times New Roman" panose="02020603050405020304" pitchFamily="18" charset="0"/>
                <a:cs typeface="Times New Roman" panose="02020603050405020304" pitchFamily="18" charset="0"/>
              </a:rPr>
              <a:t>tiết</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học</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phần</a:t>
            </a:r>
            <a:endParaRPr lang="en-SG" sz="3000" b="1" dirty="0" smtClean="0">
              <a:latin typeface="Times New Roman" panose="02020603050405020304" pitchFamily="18" charset="0"/>
              <a:cs typeface="Times New Roman" panose="02020603050405020304" pitchFamily="18" charset="0"/>
            </a:endParaRPr>
          </a:p>
          <a:p>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theo</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yêu</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cầu</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của</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kiểm</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định</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chất</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lượng</a:t>
            </a:r>
            <a:endParaRPr lang="en-SG" sz="3000" b="1" dirty="0" smtClean="0">
              <a:latin typeface="Times New Roman" panose="02020603050405020304" pitchFamily="18" charset="0"/>
              <a:cs typeface="Times New Roman" panose="02020603050405020304" pitchFamily="18" charset="0"/>
            </a:endParaRPr>
          </a:p>
          <a:p>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chương</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trình</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đào</a:t>
            </a:r>
            <a:r>
              <a:rPr lang="en-SG" sz="3000" b="1" dirty="0" smtClean="0">
                <a:latin typeface="Times New Roman" panose="02020603050405020304" pitchFamily="18" charset="0"/>
                <a:cs typeface="Times New Roman" panose="02020603050405020304" pitchFamily="18" charset="0"/>
              </a:rPr>
              <a:t> </a:t>
            </a:r>
            <a:r>
              <a:rPr lang="en-SG" sz="3000" b="1" dirty="0" err="1" smtClean="0">
                <a:latin typeface="Times New Roman" panose="02020603050405020304" pitchFamily="18" charset="0"/>
                <a:cs typeface="Times New Roman" panose="02020603050405020304" pitchFamily="18" charset="0"/>
              </a:rPr>
              <a:t>tạo</a:t>
            </a:r>
            <a:r>
              <a:rPr lang="en-SG" sz="3000" b="1" dirty="0" smtClean="0">
                <a:latin typeface="Times New Roman" panose="02020603050405020304" pitchFamily="18" charset="0"/>
                <a:cs typeface="Times New Roman" panose="02020603050405020304" pitchFamily="18" charset="0"/>
              </a:rPr>
              <a:t> </a:t>
            </a:r>
          </a:p>
          <a:p>
            <a:endParaRPr lang="en-SG" sz="3000" b="1" dirty="0" smtClean="0">
              <a:latin typeface="Times New Roman" panose="02020603050405020304" pitchFamily="18" charset="0"/>
              <a:cs typeface="Times New Roman" panose="02020603050405020304" pitchFamily="18" charset="0"/>
            </a:endParaRPr>
          </a:p>
          <a:p>
            <a:endParaRPr lang="en-SG" sz="3000" b="1" dirty="0">
              <a:latin typeface="Times New Roman" panose="02020603050405020304" pitchFamily="18" charset="0"/>
              <a:cs typeface="Times New Roman" panose="02020603050405020304" pitchFamily="18" charset="0"/>
            </a:endParaRPr>
          </a:p>
          <a:p>
            <a:endParaRPr lang="en-SG" sz="3000" b="1" dirty="0" smtClean="0">
              <a:latin typeface="Times New Roman" panose="02020603050405020304" pitchFamily="18" charset="0"/>
              <a:cs typeface="Times New Roman" panose="02020603050405020304" pitchFamily="18" charset="0"/>
            </a:endParaRPr>
          </a:p>
          <a:p>
            <a:r>
              <a:rPr lang="en-SG" sz="2000" dirty="0" err="1" smtClean="0">
                <a:latin typeface="Times New Roman" panose="02020603050405020304" pitchFamily="18" charset="0"/>
                <a:cs typeface="Times New Roman" panose="02020603050405020304" pitchFamily="18" charset="0"/>
              </a:rPr>
              <a:t>Hà</a:t>
            </a:r>
            <a:r>
              <a:rPr lang="en-SG" sz="2000" dirty="0" smtClean="0">
                <a:latin typeface="Times New Roman" panose="02020603050405020304" pitchFamily="18" charset="0"/>
                <a:cs typeface="Times New Roman" panose="02020603050405020304" pitchFamily="18" charset="0"/>
              </a:rPr>
              <a:t> </a:t>
            </a:r>
            <a:r>
              <a:rPr lang="en-SG" sz="2000" dirty="0" err="1" smtClean="0">
                <a:latin typeface="Times New Roman" panose="02020603050405020304" pitchFamily="18" charset="0"/>
                <a:cs typeface="Times New Roman" panose="02020603050405020304" pitchFamily="18" charset="0"/>
              </a:rPr>
              <a:t>nội</a:t>
            </a:r>
            <a:r>
              <a:rPr lang="en-SG" sz="2000" dirty="0" smtClean="0">
                <a:latin typeface="Times New Roman" panose="02020603050405020304" pitchFamily="18" charset="0"/>
                <a:cs typeface="Times New Roman" panose="02020603050405020304" pitchFamily="18" charset="0"/>
              </a:rPr>
              <a:t>, </a:t>
            </a:r>
            <a:r>
              <a:rPr lang="en-SG" sz="2000" dirty="0" err="1" smtClean="0">
                <a:latin typeface="Times New Roman" panose="02020603050405020304" pitchFamily="18" charset="0"/>
                <a:cs typeface="Times New Roman" panose="02020603050405020304" pitchFamily="18" charset="0"/>
              </a:rPr>
              <a:t>tháng</a:t>
            </a:r>
            <a:r>
              <a:rPr lang="en-SG" sz="2000" dirty="0" smtClean="0">
                <a:latin typeface="Times New Roman" panose="02020603050405020304" pitchFamily="18" charset="0"/>
                <a:cs typeface="Times New Roman" panose="02020603050405020304" pitchFamily="18" charset="0"/>
              </a:rPr>
              <a:t> 2 / 2020</a:t>
            </a:r>
            <a:endParaRPr lang="en-SG"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PGS.TS Nguyễn Hoàng Việt - Phòng Quản lý khoa học</a:t>
            </a:r>
            <a:endParaRPr lang="en-US"/>
          </a:p>
        </p:txBody>
      </p:sp>
      <p:sp>
        <p:nvSpPr>
          <p:cNvPr id="5" name="Slide Number Placeholder 4"/>
          <p:cNvSpPr>
            <a:spLocks noGrp="1"/>
          </p:cNvSpPr>
          <p:nvPr>
            <p:ph type="sldNum" sz="quarter" idx="12"/>
          </p:nvPr>
        </p:nvSpPr>
        <p:spPr/>
        <p:txBody>
          <a:bodyPr/>
          <a:lstStyle/>
          <a:p>
            <a:fld id="{C8C7D689-B13B-4780-8EFB-D92EDA637AC7}" type="slidenum">
              <a:rPr lang="en-US" smtClean="0"/>
              <a:t>1</a:t>
            </a:fld>
            <a:endParaRPr lang="en-US"/>
          </a:p>
        </p:txBody>
      </p:sp>
    </p:spTree>
    <p:extLst>
      <p:ext uri="{BB962C8B-B14F-4D97-AF65-F5344CB8AC3E}">
        <p14:creationId xmlns:p14="http://schemas.microsoft.com/office/powerpoint/2010/main" val="3142253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10</a:t>
            </a:fld>
            <a:endParaRPr lang="en-US">
              <a:solidFill>
                <a:prstClr val="black">
                  <a:tint val="75000"/>
                </a:prstClr>
              </a:solidFill>
            </a:endParaRPr>
          </a:p>
        </p:txBody>
      </p:sp>
      <p:sp>
        <p:nvSpPr>
          <p:cNvPr id="7" name="Title 1"/>
          <p:cNvSpPr>
            <a:spLocks noGrp="1"/>
          </p:cNvSpPr>
          <p:nvPr>
            <p:ph type="ctrTitle"/>
          </p:nvPr>
        </p:nvSpPr>
        <p:spPr>
          <a:xfrm>
            <a:off x="1477702" y="324984"/>
            <a:ext cx="9144000" cy="612565"/>
          </a:xfrm>
        </p:spPr>
        <p:txBody>
          <a:bodyPr>
            <a:noAutofit/>
          </a:bodyPr>
          <a:lstStyle/>
          <a:p>
            <a:r>
              <a:rPr lang="en-US" sz="3000" b="1" dirty="0">
                <a:latin typeface="Times New Roman" panose="02020603050405020304" pitchFamily="18" charset="0"/>
                <a:cs typeface="Times New Roman" panose="02020603050405020304" pitchFamily="18" charset="0"/>
              </a:rPr>
              <a:t>6</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Đánh</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giá</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học</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phần</a:t>
            </a:r>
            <a:endParaRPr lang="en-US" sz="3000" b="1" dirty="0">
              <a:latin typeface="Times New Roman" panose="02020603050405020304" pitchFamily="18" charset="0"/>
              <a:cs typeface="Times New Roman" panose="02020603050405020304" pitchFamily="18" charset="0"/>
            </a:endParaRPr>
          </a:p>
        </p:txBody>
      </p:sp>
      <p:sp>
        <p:nvSpPr>
          <p:cNvPr id="2" name="Rectangle 1"/>
          <p:cNvSpPr/>
          <p:nvPr/>
        </p:nvSpPr>
        <p:spPr>
          <a:xfrm>
            <a:off x="1477702" y="1674541"/>
            <a:ext cx="9452659" cy="2677656"/>
          </a:xfrm>
          <a:prstGeom prst="rect">
            <a:avLst/>
          </a:prstGeom>
        </p:spPr>
        <p:txBody>
          <a:bodyPr wrap="square">
            <a:spAutoFit/>
          </a:bodyPr>
          <a:lstStyle/>
          <a:p>
            <a:pPr algn="just"/>
            <a:r>
              <a:rPr lang="en-SG" sz="2400" dirty="0" smtClean="0">
                <a:latin typeface="+mj-lt"/>
              </a:rPr>
              <a:t>- </a:t>
            </a:r>
            <a:r>
              <a:rPr lang="vi-VN" sz="2400" dirty="0" smtClean="0">
                <a:latin typeface="+mj-lt"/>
              </a:rPr>
              <a:t>Đánh </a:t>
            </a:r>
            <a:r>
              <a:rPr lang="vi-VN" sz="2400" dirty="0">
                <a:latin typeface="+mj-lt"/>
              </a:rPr>
              <a:t>giá kết quả học tập của sinh viên phải đảm bảo nguyên tắc rõ ràng, chính xác, khách quan và phân hóa, thường xuyên liên tục và định kỳ. </a:t>
            </a:r>
          </a:p>
          <a:p>
            <a:pPr algn="just"/>
            <a:r>
              <a:rPr lang="en-SG" sz="2400" dirty="0" smtClean="0">
                <a:latin typeface="+mj-lt"/>
              </a:rPr>
              <a:t>- </a:t>
            </a:r>
            <a:r>
              <a:rPr lang="vi-VN" sz="2400" dirty="0" smtClean="0">
                <a:latin typeface="+mj-lt"/>
              </a:rPr>
              <a:t>Yêu </a:t>
            </a:r>
            <a:r>
              <a:rPr lang="vi-VN" sz="2400" dirty="0">
                <a:latin typeface="+mj-lt"/>
              </a:rPr>
              <a:t>cầu và tiêu chí đánh giá cụ thể phải được thiết kế và công bố cho sinh viên trước khi học.</a:t>
            </a:r>
          </a:p>
          <a:p>
            <a:pPr algn="just"/>
            <a:r>
              <a:rPr lang="en-SG" sz="2400" dirty="0" smtClean="0">
                <a:latin typeface="+mj-lt"/>
              </a:rPr>
              <a:t>- </a:t>
            </a:r>
            <a:r>
              <a:rPr lang="vi-VN" sz="2400" dirty="0" smtClean="0">
                <a:latin typeface="+mj-lt"/>
              </a:rPr>
              <a:t>Các </a:t>
            </a:r>
            <a:r>
              <a:rPr lang="vi-VN" sz="2400" dirty="0">
                <a:latin typeface="+mj-lt"/>
              </a:rPr>
              <a:t>phương pháp đánh giá được chia thành 2 loại chính là đánh giá theo tiến trình (On-going/Formative Assessment) và đánh giá tổng kết/định kỳ (Summative Assessment).</a:t>
            </a:r>
          </a:p>
        </p:txBody>
      </p:sp>
    </p:spTree>
    <p:extLst>
      <p:ext uri="{BB962C8B-B14F-4D97-AF65-F5344CB8AC3E}">
        <p14:creationId xmlns:p14="http://schemas.microsoft.com/office/powerpoint/2010/main" val="3801098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11</a:t>
            </a:fld>
            <a:endParaRPr lang="en-US">
              <a:solidFill>
                <a:prstClr val="black">
                  <a:tint val="75000"/>
                </a:prstClr>
              </a:solidFill>
            </a:endParaRPr>
          </a:p>
        </p:txBody>
      </p:sp>
      <p:sp>
        <p:nvSpPr>
          <p:cNvPr id="7" name="Title 1"/>
          <p:cNvSpPr>
            <a:spLocks noGrp="1"/>
          </p:cNvSpPr>
          <p:nvPr>
            <p:ph type="ctrTitle"/>
          </p:nvPr>
        </p:nvSpPr>
        <p:spPr>
          <a:xfrm>
            <a:off x="1477702" y="324984"/>
            <a:ext cx="9144000" cy="473669"/>
          </a:xfrm>
        </p:spPr>
        <p:txBody>
          <a:bodyPr>
            <a:normAutofit/>
          </a:bodyPr>
          <a:lstStyle/>
          <a:p>
            <a:r>
              <a:rPr lang="en-US" sz="2400" b="1" dirty="0" smtClean="0">
                <a:latin typeface="Times New Roman" panose="02020603050405020304" pitchFamily="18" charset="0"/>
                <a:cs typeface="Times New Roman" panose="02020603050405020304" pitchFamily="18" charset="0"/>
              </a:rPr>
              <a:t>6. </a:t>
            </a:r>
            <a:r>
              <a:rPr lang="en-US" sz="2400" b="1" dirty="0" err="1" smtClean="0">
                <a:latin typeface="Times New Roman" panose="02020603050405020304" pitchFamily="18" charset="0"/>
                <a:cs typeface="Times New Roman" panose="02020603050405020304" pitchFamily="18" charset="0"/>
              </a:rPr>
              <a:t>Đánh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giá</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phần</a:t>
            </a:r>
            <a:endParaRPr 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018573" y="946012"/>
            <a:ext cx="10335227" cy="5262979"/>
          </a:xfrm>
          <a:prstGeom prst="rect">
            <a:avLst/>
          </a:prstGeom>
        </p:spPr>
        <p:txBody>
          <a:bodyPr wrap="square">
            <a:spAutoFit/>
          </a:bodyPr>
          <a:lstStyle/>
          <a:p>
            <a:pPr marL="342900" indent="-342900" algn="just">
              <a:buFontTx/>
              <a:buChar char="-"/>
            </a:pPr>
            <a:r>
              <a:rPr lang="vi-VN" sz="2400" dirty="0" smtClean="0">
                <a:latin typeface="Times New Roman" panose="02020603050405020304" pitchFamily="18" charset="0"/>
                <a:cs typeface="Times New Roman" panose="02020603050405020304" pitchFamily="18" charset="0"/>
              </a:rPr>
              <a:t>Đánh </a:t>
            </a:r>
            <a:r>
              <a:rPr lang="vi-VN" sz="2400" dirty="0">
                <a:latin typeface="Times New Roman" panose="02020603050405020304" pitchFamily="18" charset="0"/>
                <a:cs typeface="Times New Roman" panose="02020603050405020304" pitchFamily="18" charset="0"/>
              </a:rPr>
              <a:t>giá tiến trình: nhằm cung cấp kịp thời các thông tin phản hồi của người dạy và người học về những tiến bộ cũng như những điểm cần khắc phục xuất hiện trong quá trình dạy học. Các công cụ đánh giá được áp dụng gồm: đánh giá chuyên cần (Attendance Check), đánh giá bài tập (Work Assigment), đánh giá thuyết trình (Oral Presentation</a:t>
            </a:r>
            <a:r>
              <a:rPr lang="vi-VN" sz="2400" dirty="0" smtClean="0">
                <a:latin typeface="Times New Roman" panose="02020603050405020304" pitchFamily="18" charset="0"/>
                <a:cs typeface="Times New Roman" panose="02020603050405020304" pitchFamily="18" charset="0"/>
              </a:rPr>
              <a:t>).</a:t>
            </a:r>
            <a:endParaRPr lang="en-SG" sz="2400" dirty="0" smtClean="0">
              <a:latin typeface="Times New Roman" panose="02020603050405020304" pitchFamily="18" charset="0"/>
              <a:cs typeface="Times New Roman" panose="02020603050405020304" pitchFamily="18" charset="0"/>
            </a:endParaRPr>
          </a:p>
          <a:p>
            <a:pPr marL="342900" indent="-342900" algn="just">
              <a:buFontTx/>
              <a:buChar char="-"/>
            </a:pPr>
            <a:r>
              <a:rPr lang="vi-VN" sz="2400" dirty="0" smtClean="0">
                <a:latin typeface="Times New Roman" panose="02020603050405020304" pitchFamily="18" charset="0"/>
                <a:cs typeface="Times New Roman" panose="02020603050405020304" pitchFamily="18" charset="0"/>
              </a:rPr>
              <a:t>Đánh </a:t>
            </a:r>
            <a:r>
              <a:rPr lang="vi-VN" sz="2400" dirty="0">
                <a:latin typeface="Times New Roman" panose="02020603050405020304" pitchFamily="18" charset="0"/>
                <a:cs typeface="Times New Roman" panose="02020603050405020304" pitchFamily="18" charset="0"/>
              </a:rPr>
              <a:t>giá tổng kết: đưa ra những kết luận, phân hạng về mức độ đạt được mục tiêu và chất lượng đầu ra, sự tiến bộ của người học tại thời điểm ấn định trong quá trình dạy học gồm đánh giá cuối chương trình học, đánh giá giữa học kỳ, và đánh giá cuối học kỳ. Các công cụ đánh giá được sử dụng: Kiểm tra viết (Written Exam), Kiểm tra trắc nghiệm (Multiple choice Exam), </a:t>
            </a:r>
            <a:r>
              <a:rPr lang="en-SG" sz="2400" dirty="0">
                <a:latin typeface="Times New Roman" panose="02020603050405020304" pitchFamily="18" charset="0"/>
                <a:cs typeface="Times New Roman" panose="02020603050405020304" pitchFamily="18" charset="0"/>
              </a:rPr>
              <a:t>T</a:t>
            </a:r>
            <a:r>
              <a:rPr lang="vi-VN" sz="2400" dirty="0" smtClean="0">
                <a:latin typeface="Times New Roman" panose="02020603050405020304" pitchFamily="18" charset="0"/>
                <a:cs typeface="Times New Roman" panose="02020603050405020304" pitchFamily="18" charset="0"/>
              </a:rPr>
              <a:t>hi </a:t>
            </a:r>
            <a:r>
              <a:rPr lang="vi-VN" sz="2400" dirty="0">
                <a:latin typeface="Times New Roman" panose="02020603050405020304" pitchFamily="18" charset="0"/>
                <a:cs typeface="Times New Roman" panose="02020603050405020304" pitchFamily="18" charset="0"/>
              </a:rPr>
              <a:t>vấn đáp (Oral Exam), Báo cáo (Written Report), Thuyết trình (Oral Presentation), </a:t>
            </a:r>
            <a:r>
              <a:rPr lang="en-SG" sz="2400" dirty="0" err="1" smtClean="0">
                <a:latin typeface="Times New Roman" panose="02020603050405020304" pitchFamily="18" charset="0"/>
                <a:cs typeface="Times New Roman" panose="02020603050405020304" pitchFamily="18" charset="0"/>
              </a:rPr>
              <a:t>Đánh</a:t>
            </a:r>
            <a:r>
              <a:rPr lang="en-SG" sz="2400" dirty="0" smtClean="0">
                <a:latin typeface="Times New Roman" panose="02020603050405020304" pitchFamily="18" charset="0"/>
                <a:cs typeface="Times New Roman" panose="02020603050405020304" pitchFamily="18" charset="0"/>
              </a:rPr>
              <a:t> </a:t>
            </a:r>
            <a:r>
              <a:rPr lang="en-SG" sz="2400" dirty="0" err="1" smtClean="0">
                <a:latin typeface="Times New Roman" panose="02020603050405020304" pitchFamily="18" charset="0"/>
                <a:cs typeface="Times New Roman" panose="02020603050405020304" pitchFamily="18" charset="0"/>
              </a:rPr>
              <a:t>giá</a:t>
            </a:r>
            <a:r>
              <a:rPr lang="en-SG" sz="2400" dirty="0" smtClean="0">
                <a:latin typeface="Times New Roman" panose="02020603050405020304" pitchFamily="18" charset="0"/>
                <a:cs typeface="Times New Roman" panose="02020603050405020304" pitchFamily="18" charset="0"/>
              </a:rPr>
              <a:t> </a:t>
            </a:r>
            <a:r>
              <a:rPr lang="en-SG" sz="2400" dirty="0">
                <a:latin typeface="Times New Roman" panose="02020603050405020304" pitchFamily="18" charset="0"/>
                <a:cs typeface="Times New Roman" panose="02020603050405020304" pitchFamily="18" charset="0"/>
              </a:rPr>
              <a:t>l</a:t>
            </a:r>
            <a:r>
              <a:rPr lang="vi-VN" sz="2400" dirty="0" smtClean="0">
                <a:latin typeface="Times New Roman" panose="02020603050405020304" pitchFamily="18" charset="0"/>
                <a:cs typeface="Times New Roman" panose="02020603050405020304" pitchFamily="18" charset="0"/>
              </a:rPr>
              <a:t>àm </a:t>
            </a:r>
            <a:r>
              <a:rPr lang="vi-VN" sz="2400" dirty="0">
                <a:latin typeface="Times New Roman" panose="02020603050405020304" pitchFamily="18" charset="0"/>
                <a:cs typeface="Times New Roman" panose="02020603050405020304" pitchFamily="18" charset="0"/>
              </a:rPr>
              <a:t>việc nhóm (Teamwork Assesment</a:t>
            </a:r>
            <a:r>
              <a:rPr lang="vi-VN" sz="2400" dirty="0" smtClean="0">
                <a:latin typeface="Times New Roman" panose="02020603050405020304" pitchFamily="18" charset="0"/>
                <a:cs typeface="Times New Roman" panose="02020603050405020304" pitchFamily="18" charset="0"/>
              </a:rPr>
              <a:t>).</a:t>
            </a:r>
            <a:endParaRPr lang="en-SG" sz="2400" dirty="0" smtClean="0">
              <a:latin typeface="Times New Roman" panose="02020603050405020304" pitchFamily="18" charset="0"/>
              <a:cs typeface="Times New Roman" panose="02020603050405020304" pitchFamily="18" charset="0"/>
            </a:endParaRPr>
          </a:p>
          <a:p>
            <a:pPr marL="342900" indent="-342900" algn="just">
              <a:buFontTx/>
              <a:buChar char="-"/>
            </a:pPr>
            <a:r>
              <a:rPr lang="vi-VN" sz="2400" dirty="0" smtClean="0">
                <a:latin typeface="Times New Roman" panose="02020603050405020304" pitchFamily="18" charset="0"/>
                <a:cs typeface="Times New Roman" panose="02020603050405020304" pitchFamily="18" charset="0"/>
              </a:rPr>
              <a:t>Tùy </a:t>
            </a:r>
            <a:r>
              <a:rPr lang="vi-VN" sz="2400" dirty="0">
                <a:latin typeface="Times New Roman" panose="02020603050405020304" pitchFamily="18" charset="0"/>
                <a:cs typeface="Times New Roman" panose="02020603050405020304" pitchFamily="18" charset="0"/>
              </a:rPr>
              <a:t>thuộc vào phương pháp dạy học và yêu cầu đáp ứng chuẩn đầu ra của từng HP để lựa chọn các phương pháp đánh giá phù </a:t>
            </a:r>
            <a:r>
              <a:rPr lang="vi-VN" sz="2400" dirty="0" smtClean="0">
                <a:latin typeface="Times New Roman" panose="02020603050405020304" pitchFamily="18" charset="0"/>
                <a:cs typeface="Times New Roman" panose="02020603050405020304" pitchFamily="18" charset="0"/>
              </a:rPr>
              <a:t>hợp</a:t>
            </a:r>
            <a:r>
              <a:rPr lang="en-SG" sz="2400" dirty="0">
                <a:latin typeface="Times New Roman" panose="02020603050405020304" pitchFamily="18" charset="0"/>
                <a:cs typeface="Times New Roman" panose="02020603050405020304" pitchFamily="18" charset="0"/>
              </a:rPr>
              <a:t> </a:t>
            </a:r>
            <a:r>
              <a:rPr lang="en-SG" sz="2400" dirty="0" err="1" smtClean="0">
                <a:latin typeface="Times New Roman" panose="02020603050405020304" pitchFamily="18" charset="0"/>
                <a:cs typeface="Times New Roman" panose="02020603050405020304" pitchFamily="18" charset="0"/>
              </a:rPr>
              <a:t>với</a:t>
            </a:r>
            <a:r>
              <a:rPr lang="en-SG" sz="2400" dirty="0" smtClean="0">
                <a:latin typeface="Times New Roman" panose="02020603050405020304" pitchFamily="18" charset="0"/>
                <a:cs typeface="Times New Roman" panose="02020603050405020304" pitchFamily="18" charset="0"/>
              </a:rPr>
              <a:t> </a:t>
            </a:r>
            <a:r>
              <a:rPr lang="en-SG" sz="2400" dirty="0" err="1" smtClean="0">
                <a:latin typeface="Times New Roman" panose="02020603050405020304" pitchFamily="18" charset="0"/>
                <a:cs typeface="Times New Roman" panose="02020603050405020304" pitchFamily="18" charset="0"/>
              </a:rPr>
              <a:t>quy</a:t>
            </a:r>
            <a:r>
              <a:rPr lang="en-SG" sz="2400" dirty="0" smtClean="0">
                <a:latin typeface="Times New Roman" panose="02020603050405020304" pitchFamily="18" charset="0"/>
                <a:cs typeface="Times New Roman" panose="02020603050405020304" pitchFamily="18" charset="0"/>
              </a:rPr>
              <a:t> </a:t>
            </a:r>
            <a:r>
              <a:rPr lang="en-SG" sz="2400" dirty="0" err="1" smtClean="0">
                <a:latin typeface="Times New Roman" panose="02020603050405020304" pitchFamily="18" charset="0"/>
                <a:cs typeface="Times New Roman" panose="02020603050405020304" pitchFamily="18" charset="0"/>
              </a:rPr>
              <a:t>định</a:t>
            </a:r>
            <a:r>
              <a:rPr lang="en-SG" sz="2400" dirty="0" smtClean="0">
                <a:latin typeface="Times New Roman" panose="02020603050405020304" pitchFamily="18" charset="0"/>
                <a:cs typeface="Times New Roman" panose="02020603050405020304" pitchFamily="18" charset="0"/>
              </a:rPr>
              <a:t> </a:t>
            </a:r>
            <a:r>
              <a:rPr lang="en-SG" sz="2400" dirty="0" err="1" smtClean="0">
                <a:latin typeface="Times New Roman" panose="02020603050405020304" pitchFamily="18" charset="0"/>
                <a:cs typeface="Times New Roman" panose="02020603050405020304" pitchFamily="18" charset="0"/>
              </a:rPr>
              <a:t>về</a:t>
            </a:r>
            <a:r>
              <a:rPr lang="en-SG" sz="2400" dirty="0" smtClean="0">
                <a:latin typeface="Times New Roman" panose="02020603050405020304" pitchFamily="18" charset="0"/>
                <a:cs typeface="Times New Roman" panose="02020603050405020304" pitchFamily="18" charset="0"/>
              </a:rPr>
              <a:t> </a:t>
            </a:r>
            <a:r>
              <a:rPr lang="en-SG" sz="2400" dirty="0" err="1" smtClean="0">
                <a:latin typeface="Times New Roman" panose="02020603050405020304" pitchFamily="18" charset="0"/>
                <a:cs typeface="Times New Roman" panose="02020603050405020304" pitchFamily="18" charset="0"/>
              </a:rPr>
              <a:t>khảo</a:t>
            </a:r>
            <a:r>
              <a:rPr lang="en-SG" sz="2400" dirty="0" smtClean="0">
                <a:latin typeface="Times New Roman" panose="02020603050405020304" pitchFamily="18" charset="0"/>
                <a:cs typeface="Times New Roman" panose="02020603050405020304" pitchFamily="18" charset="0"/>
              </a:rPr>
              <a:t> </a:t>
            </a:r>
            <a:r>
              <a:rPr lang="en-SG" sz="2400" dirty="0" err="1" smtClean="0">
                <a:latin typeface="Times New Roman" panose="02020603050405020304" pitchFamily="18" charset="0"/>
                <a:cs typeface="Times New Roman" panose="02020603050405020304" pitchFamily="18" charset="0"/>
              </a:rPr>
              <a:t>thí</a:t>
            </a:r>
            <a:r>
              <a:rPr lang="en-SG" sz="2400" dirty="0" smtClean="0">
                <a:latin typeface="Times New Roman" panose="02020603050405020304" pitchFamily="18" charset="0"/>
                <a:cs typeface="Times New Roman" panose="02020603050405020304" pitchFamily="18" charset="0"/>
              </a:rPr>
              <a:t>. </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647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12</a:t>
            </a:fld>
            <a:endParaRPr lang="en-US">
              <a:solidFill>
                <a:prstClr val="black">
                  <a:tint val="75000"/>
                </a:prstClr>
              </a:solidFill>
            </a:endParaRPr>
          </a:p>
        </p:txBody>
      </p:sp>
      <p:sp>
        <p:nvSpPr>
          <p:cNvPr id="7" name="Title 1"/>
          <p:cNvSpPr>
            <a:spLocks noGrp="1"/>
          </p:cNvSpPr>
          <p:nvPr>
            <p:ph type="ctrTitle"/>
          </p:nvPr>
        </p:nvSpPr>
        <p:spPr>
          <a:xfrm>
            <a:off x="1477702" y="324984"/>
            <a:ext cx="9144000" cy="473669"/>
          </a:xfrm>
        </p:spPr>
        <p:txBody>
          <a:bodyPr>
            <a:normAutofit/>
          </a:bodyPr>
          <a:lstStyle/>
          <a:p>
            <a:r>
              <a:rPr lang="en-SG" sz="2400" b="1" dirty="0" err="1" smtClean="0">
                <a:latin typeface="Times New Roman" panose="02020603050405020304" pitchFamily="18" charset="0"/>
                <a:cs typeface="Times New Roman" panose="02020603050405020304" pitchFamily="18" charset="0"/>
              </a:rPr>
              <a:t>Các</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công</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cụ</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đánh</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giá</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phù</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hợp</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với</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mức</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độ</a:t>
            </a:r>
            <a:r>
              <a:rPr lang="en-SG" sz="2400" b="1" dirty="0" smtClean="0">
                <a:latin typeface="Times New Roman" panose="02020603050405020304" pitchFamily="18" charset="0"/>
                <a:cs typeface="Times New Roman" panose="02020603050405020304" pitchFamily="18" charset="0"/>
              </a:rPr>
              <a:t> CĐR</a:t>
            </a:r>
            <a:endParaRPr lang="en-US" sz="24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324091" y="1226916"/>
            <a:ext cx="5393802" cy="4682733"/>
          </a:xfrm>
          <a:prstGeom prst="rect">
            <a:avLst/>
          </a:prstGeom>
        </p:spPr>
      </p:pic>
      <p:pic>
        <p:nvPicPr>
          <p:cNvPr id="3" name="Picture 2"/>
          <p:cNvPicPr>
            <a:picLocks noChangeAspect="1"/>
          </p:cNvPicPr>
          <p:nvPr/>
        </p:nvPicPr>
        <p:blipFill>
          <a:blip r:embed="rId4"/>
          <a:stretch>
            <a:fillRect/>
          </a:stretch>
        </p:blipFill>
        <p:spPr>
          <a:xfrm>
            <a:off x="6007510" y="1245354"/>
            <a:ext cx="5729338" cy="4664295"/>
          </a:xfrm>
          <a:prstGeom prst="rect">
            <a:avLst/>
          </a:prstGeom>
        </p:spPr>
      </p:pic>
    </p:spTree>
    <p:extLst>
      <p:ext uri="{BB962C8B-B14F-4D97-AF65-F5344CB8AC3E}">
        <p14:creationId xmlns:p14="http://schemas.microsoft.com/office/powerpoint/2010/main" val="891180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PGS.TS Nguyễn Hoàng Việt - Phòng Quản lý khoa học</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C7D689-B13B-4780-8EFB-D92EDA637AC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Rectangle 9"/>
          <p:cNvSpPr/>
          <p:nvPr/>
        </p:nvSpPr>
        <p:spPr>
          <a:xfrm>
            <a:off x="990599" y="802543"/>
            <a:ext cx="10159181" cy="4154984"/>
          </a:xfrm>
          <a:prstGeom prst="rect">
            <a:avLst/>
          </a:prstGeom>
        </p:spPr>
        <p:txBody>
          <a:bodyPr wrap="square">
            <a:spAutoFit/>
          </a:bodyPr>
          <a:lstStyle/>
          <a:p>
            <a:pPr algn="just"/>
            <a:r>
              <a:rPr lang="vi-VN" sz="2400" b="1" dirty="0">
                <a:latin typeface="+mj-lt"/>
              </a:rPr>
              <a:t>Rubric</a:t>
            </a:r>
            <a:r>
              <a:rPr lang="vi-VN" sz="2400" dirty="0">
                <a:latin typeface="+mj-lt"/>
              </a:rPr>
              <a:t> (phiếu đánh giá) là công cụ cho điểm qua việc </a:t>
            </a:r>
            <a:r>
              <a:rPr lang="vi-VN" sz="2400" dirty="0" smtClean="0">
                <a:latin typeface="+mj-lt"/>
              </a:rPr>
              <a:t>mô</a:t>
            </a:r>
            <a:r>
              <a:rPr lang="en-US" sz="2400" dirty="0" smtClean="0">
                <a:latin typeface="+mj-lt"/>
              </a:rPr>
              <a:t> </a:t>
            </a:r>
            <a:r>
              <a:rPr lang="vi-VN" sz="2400" dirty="0" smtClean="0">
                <a:latin typeface="+mj-lt"/>
              </a:rPr>
              <a:t>tả </a:t>
            </a:r>
            <a:r>
              <a:rPr lang="vi-VN" sz="2400" dirty="0">
                <a:latin typeface="+mj-lt"/>
              </a:rPr>
              <a:t>các tiêu chí, rubric được dùng khi đánh giá khả </a:t>
            </a:r>
            <a:r>
              <a:rPr lang="vi-VN" sz="2400" dirty="0" smtClean="0">
                <a:latin typeface="+mj-lt"/>
              </a:rPr>
              <a:t>năng</a:t>
            </a:r>
            <a:r>
              <a:rPr lang="en-US" sz="2400" dirty="0" smtClean="0">
                <a:latin typeface="+mj-lt"/>
              </a:rPr>
              <a:t> </a:t>
            </a:r>
            <a:r>
              <a:rPr lang="vi-VN" sz="2400" dirty="0" smtClean="0">
                <a:latin typeface="+mj-lt"/>
              </a:rPr>
              <a:t>thực </a:t>
            </a:r>
            <a:r>
              <a:rPr lang="vi-VN" sz="2400" dirty="0">
                <a:latin typeface="+mj-lt"/>
              </a:rPr>
              <a:t>hiện của SV. Nói chung, mỗi rubric gồm một tập </a:t>
            </a:r>
            <a:r>
              <a:rPr lang="vi-VN" sz="2400" dirty="0" smtClean="0">
                <a:latin typeface="+mj-lt"/>
              </a:rPr>
              <a:t>các</a:t>
            </a:r>
            <a:r>
              <a:rPr lang="en-US" sz="2400" dirty="0" smtClean="0">
                <a:latin typeface="+mj-lt"/>
              </a:rPr>
              <a:t> </a:t>
            </a:r>
            <a:r>
              <a:rPr lang="vi-VN" sz="2400" dirty="0" smtClean="0">
                <a:latin typeface="+mj-lt"/>
              </a:rPr>
              <a:t>tiêu </a:t>
            </a:r>
            <a:r>
              <a:rPr lang="vi-VN" sz="2400" dirty="0">
                <a:latin typeface="+mj-lt"/>
              </a:rPr>
              <a:t>chí và điểm số hoặc mức độ đạt tương ứng với </a:t>
            </a:r>
            <a:r>
              <a:rPr lang="vi-VN" sz="2400" dirty="0" smtClean="0">
                <a:latin typeface="+mj-lt"/>
              </a:rPr>
              <a:t>các</a:t>
            </a:r>
            <a:r>
              <a:rPr lang="en-US" sz="2400" dirty="0" smtClean="0">
                <a:latin typeface="+mj-lt"/>
              </a:rPr>
              <a:t> </a:t>
            </a:r>
            <a:r>
              <a:rPr lang="vi-VN" sz="2400" dirty="0" smtClean="0">
                <a:latin typeface="+mj-lt"/>
              </a:rPr>
              <a:t>tiêu </a:t>
            </a:r>
            <a:r>
              <a:rPr lang="vi-VN" sz="2400" dirty="0">
                <a:latin typeface="+mj-lt"/>
              </a:rPr>
              <a:t>chí này</a:t>
            </a:r>
            <a:r>
              <a:rPr lang="vi-VN" sz="2400" dirty="0" smtClean="0">
                <a:latin typeface="+mj-lt"/>
              </a:rPr>
              <a:t>.</a:t>
            </a:r>
            <a:endParaRPr lang="en-US" sz="2400" dirty="0" smtClean="0">
              <a:latin typeface="+mj-lt"/>
            </a:endParaRPr>
          </a:p>
          <a:p>
            <a:pPr algn="just"/>
            <a:r>
              <a:rPr lang="en-US" sz="2400" b="1" dirty="0" err="1" smtClean="0">
                <a:latin typeface="Times New Roman" panose="02020603050405020304" pitchFamily="18" charset="0"/>
                <a:cs typeface="Times New Roman" panose="02020603050405020304" pitchFamily="18" charset="0"/>
              </a:rPr>
              <a:t>Phân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loại</a:t>
            </a:r>
            <a:r>
              <a:rPr lang="en-US" sz="2400" b="1"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Rubric </a:t>
            </a:r>
            <a:r>
              <a:rPr lang="vi-VN" sz="2400" dirty="0" smtClean="0">
                <a:latin typeface="Times New Roman" panose="02020603050405020304" pitchFamily="18" charset="0"/>
                <a:cs typeface="Times New Roman" panose="02020603050405020304" pitchFamily="18" charset="0"/>
              </a:rPr>
              <a:t>Checklist</a:t>
            </a:r>
            <a:r>
              <a:rPr lang="en-US" sz="2400" dirty="0" smtClean="0">
                <a:latin typeface="Times New Roman" panose="02020603050405020304" pitchFamily="18" charset="0"/>
                <a:cs typeface="Times New Roman" panose="02020603050405020304" pitchFamily="18" charset="0"/>
              </a:rPr>
              <a:t> </a:t>
            </a:r>
            <a:r>
              <a:rPr lang="en-US" sz="2400" dirty="0" smtClean="0">
                <a:latin typeface="+mj-lt"/>
              </a:rPr>
              <a:t>(</a:t>
            </a:r>
            <a:r>
              <a:rPr lang="en-US" sz="2400" dirty="0" err="1" smtClean="0">
                <a:latin typeface="Times New Roman" panose="02020603050405020304" pitchFamily="18" charset="0"/>
                <a:cs typeface="Times New Roman" panose="02020603050405020304" pitchFamily="18" charset="0"/>
              </a:rPr>
              <a:t>Chấm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điểm</a:t>
            </a:r>
            <a:r>
              <a:rPr lang="en-US" sz="2400" dirty="0" smtClean="0">
                <a:latin typeface="Times New Roman" panose="02020603050405020304" pitchFamily="18" charset="0"/>
                <a:cs typeface="Times New Roman" panose="02020603050405020304" pitchFamily="18" charset="0"/>
              </a:rPr>
              <a:t>): </a:t>
            </a:r>
            <a:r>
              <a:rPr lang="vi-VN" sz="2400" dirty="0">
                <a:latin typeface="+mj-lt"/>
              </a:rPr>
              <a:t>liệt kê tiêu chí chấm điểm của người hướng dẫn</a:t>
            </a:r>
          </a:p>
          <a:p>
            <a:pPr algn="just"/>
            <a:r>
              <a:rPr lang="vi-VN" sz="2400" dirty="0">
                <a:latin typeface="+mj-lt"/>
              </a:rPr>
              <a:t>và điểm tối đa được phân bổ cho từng tiêu chí.</a:t>
            </a:r>
          </a:p>
          <a:p>
            <a:pPr algn="just"/>
            <a:r>
              <a:rPr lang="en-US" sz="2400" dirty="0" smtClean="0">
                <a:latin typeface="+mj-lt"/>
              </a:rPr>
              <a:t>- </a:t>
            </a:r>
            <a:r>
              <a:rPr lang="vi-VN" sz="2400" dirty="0" smtClean="0">
                <a:latin typeface="+mj-lt"/>
              </a:rPr>
              <a:t>Rubric</a:t>
            </a:r>
            <a:r>
              <a:rPr lang="en-US" sz="2400" dirty="0" smtClean="0">
                <a:latin typeface="+mj-lt"/>
              </a:rPr>
              <a:t> </a:t>
            </a:r>
            <a:r>
              <a:rPr lang="vi-VN" sz="2400" dirty="0" smtClean="0">
                <a:latin typeface="+mj-lt"/>
              </a:rPr>
              <a:t>Phân</a:t>
            </a:r>
            <a:r>
              <a:rPr lang="en-US" sz="2400" dirty="0" smtClean="0">
                <a:latin typeface="+mj-lt"/>
              </a:rPr>
              <a:t> </a:t>
            </a:r>
            <a:r>
              <a:rPr lang="vi-VN" sz="2400" dirty="0" smtClean="0">
                <a:latin typeface="+mj-lt"/>
              </a:rPr>
              <a:t>tích</a:t>
            </a:r>
            <a:r>
              <a:rPr lang="en-US" sz="2400" dirty="0" smtClean="0">
                <a:latin typeface="+mj-lt"/>
              </a:rPr>
              <a:t>: </a:t>
            </a:r>
            <a:r>
              <a:rPr lang="vi-VN" sz="2400" dirty="0">
                <a:latin typeface="+mj-lt"/>
              </a:rPr>
              <a:t>mô tả về từng cấp đạt </a:t>
            </a:r>
            <a:r>
              <a:rPr lang="vi-VN" sz="2400" dirty="0" smtClean="0">
                <a:latin typeface="+mj-lt"/>
              </a:rPr>
              <a:t>được</a:t>
            </a:r>
            <a:r>
              <a:rPr lang="en-US" sz="2400" dirty="0" smtClean="0">
                <a:latin typeface="+mj-lt"/>
              </a:rPr>
              <a:t> </a:t>
            </a:r>
            <a:r>
              <a:rPr lang="vi-VN" sz="2400" dirty="0" smtClean="0">
                <a:latin typeface="+mj-lt"/>
              </a:rPr>
              <a:t>cho </a:t>
            </a:r>
            <a:r>
              <a:rPr lang="vi-VN" sz="2400" dirty="0">
                <a:latin typeface="+mj-lt"/>
              </a:rPr>
              <a:t>mỗi thành phần / tiêu chí / </a:t>
            </a:r>
            <a:r>
              <a:rPr lang="vi-VN" sz="2400" dirty="0" smtClean="0">
                <a:latin typeface="+mj-lt"/>
              </a:rPr>
              <a:t>đặc</a:t>
            </a:r>
            <a:r>
              <a:rPr lang="en-US" sz="2400" dirty="0" smtClean="0">
                <a:latin typeface="+mj-lt"/>
              </a:rPr>
              <a:t> </a:t>
            </a:r>
            <a:r>
              <a:rPr lang="vi-VN" sz="2400" dirty="0" smtClean="0">
                <a:latin typeface="+mj-lt"/>
              </a:rPr>
              <a:t>điểm</a:t>
            </a:r>
            <a:r>
              <a:rPr lang="en-US" sz="2400" dirty="0" smtClean="0">
                <a:latin typeface="+mj-lt"/>
              </a:rPr>
              <a:t>. </a:t>
            </a:r>
            <a:endParaRPr lang="vi-VN" sz="2400" dirty="0">
              <a:latin typeface="+mj-lt"/>
            </a:endParaRPr>
          </a:p>
          <a:p>
            <a:pPr algn="just"/>
            <a:r>
              <a:rPr lang="en-US" sz="2400" dirty="0" smtClean="0">
                <a:latin typeface="+mj-lt"/>
              </a:rPr>
              <a:t>- </a:t>
            </a:r>
            <a:r>
              <a:rPr lang="vi-VN" sz="2400" dirty="0" smtClean="0">
                <a:latin typeface="+mj-lt"/>
              </a:rPr>
              <a:t>Rubric</a:t>
            </a:r>
            <a:r>
              <a:rPr lang="en-US" sz="2400" dirty="0" smtClean="0">
                <a:latin typeface="+mj-lt"/>
              </a:rPr>
              <a:t> </a:t>
            </a:r>
            <a:r>
              <a:rPr lang="vi-VN" sz="2400" dirty="0" smtClean="0">
                <a:latin typeface="+mj-lt"/>
              </a:rPr>
              <a:t>Tổng</a:t>
            </a:r>
            <a:r>
              <a:rPr lang="en-US" sz="2400" dirty="0" smtClean="0">
                <a:latin typeface="+mj-lt"/>
              </a:rPr>
              <a:t> </a:t>
            </a:r>
            <a:r>
              <a:rPr lang="vi-VN" sz="2400" dirty="0" smtClean="0">
                <a:latin typeface="+mj-lt"/>
              </a:rPr>
              <a:t>hợp</a:t>
            </a:r>
            <a:r>
              <a:rPr lang="en-US" sz="2400" dirty="0" smtClean="0">
                <a:latin typeface="+mj-lt"/>
              </a:rPr>
              <a:t>: </a:t>
            </a:r>
            <a:r>
              <a:rPr lang="vi-VN" sz="2400" dirty="0" smtClean="0">
                <a:latin typeface="+mj-lt"/>
              </a:rPr>
              <a:t>mô </a:t>
            </a:r>
            <a:r>
              <a:rPr lang="vi-VN" sz="2400" dirty="0">
                <a:latin typeface="+mj-lt"/>
              </a:rPr>
              <a:t>tả tường thuật để </a:t>
            </a:r>
            <a:r>
              <a:rPr lang="vi-VN" sz="2400" dirty="0" smtClean="0">
                <a:latin typeface="+mj-lt"/>
              </a:rPr>
              <a:t>tập</a:t>
            </a:r>
            <a:r>
              <a:rPr lang="en-US" sz="2400" dirty="0" smtClean="0">
                <a:latin typeface="+mj-lt"/>
              </a:rPr>
              <a:t> </a:t>
            </a:r>
            <a:r>
              <a:rPr lang="vi-VN" sz="2400" dirty="0" smtClean="0">
                <a:latin typeface="+mj-lt"/>
              </a:rPr>
              <a:t>trung </a:t>
            </a:r>
            <a:r>
              <a:rPr lang="vi-VN" sz="2400" dirty="0">
                <a:latin typeface="+mj-lt"/>
              </a:rPr>
              <a:t>vào chất lượng của toàn bộ </a:t>
            </a:r>
            <a:r>
              <a:rPr lang="vi-VN" sz="2400" dirty="0" smtClean="0">
                <a:latin typeface="+mj-lt"/>
              </a:rPr>
              <a:t>tài</a:t>
            </a:r>
            <a:r>
              <a:rPr lang="en-US" sz="2400" dirty="0" smtClean="0">
                <a:latin typeface="+mj-lt"/>
              </a:rPr>
              <a:t>m</a:t>
            </a:r>
            <a:r>
              <a:rPr lang="vi-VN" sz="2400" dirty="0" smtClean="0">
                <a:latin typeface="+mj-lt"/>
              </a:rPr>
              <a:t>hơn </a:t>
            </a:r>
            <a:r>
              <a:rPr lang="vi-VN" sz="2400" dirty="0">
                <a:latin typeface="+mj-lt"/>
              </a:rPr>
              <a:t>là các thành </a:t>
            </a:r>
            <a:r>
              <a:rPr lang="vi-VN" sz="2400" dirty="0" smtClean="0">
                <a:latin typeface="+mj-lt"/>
              </a:rPr>
              <a:t>phần</a:t>
            </a:r>
            <a:r>
              <a:rPr lang="en-US" sz="2400" dirty="0" smtClean="0">
                <a:latin typeface="+mj-lt"/>
              </a:rPr>
              <a:t>n</a:t>
            </a:r>
            <a:r>
              <a:rPr lang="vi-VN" sz="2400" dirty="0" smtClean="0">
                <a:latin typeface="+mj-lt"/>
              </a:rPr>
              <a:t>hoặc </a:t>
            </a:r>
            <a:r>
              <a:rPr lang="vi-VN" sz="2400" dirty="0">
                <a:latin typeface="+mj-lt"/>
              </a:rPr>
              <a:t>các đặc điểm cụ </a:t>
            </a:r>
            <a:r>
              <a:rPr lang="vi-VN" sz="2400" dirty="0" smtClean="0">
                <a:latin typeface="+mj-lt"/>
              </a:rPr>
              <a:t>thể</a:t>
            </a:r>
            <a:r>
              <a:rPr lang="en-US" sz="2400" dirty="0">
                <a:latin typeface="+mj-lt"/>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tổng</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kỳ</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8623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PGS.TS Nguyễn Hoàng Việt - Phòng Quản lý khoa học</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C7D689-B13B-4780-8EFB-D92EDA637AC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3554709575"/>
              </p:ext>
            </p:extLst>
          </p:nvPr>
        </p:nvGraphicFramePr>
        <p:xfrm>
          <a:off x="619431" y="1091119"/>
          <a:ext cx="11218608" cy="5187485"/>
        </p:xfrm>
        <a:graphic>
          <a:graphicData uri="http://schemas.openxmlformats.org/drawingml/2006/table">
            <a:tbl>
              <a:tblPr firstRow="1" firstCol="1" bandRow="1"/>
              <a:tblGrid>
                <a:gridCol w="940403">
                  <a:extLst>
                    <a:ext uri="{9D8B030D-6E8A-4147-A177-3AD203B41FA5}">
                      <a16:colId xmlns:a16="http://schemas.microsoft.com/office/drawing/2014/main" xmlns="" val="1986407146"/>
                    </a:ext>
                  </a:extLst>
                </a:gridCol>
                <a:gridCol w="1774844">
                  <a:extLst>
                    <a:ext uri="{9D8B030D-6E8A-4147-A177-3AD203B41FA5}">
                      <a16:colId xmlns:a16="http://schemas.microsoft.com/office/drawing/2014/main" xmlns="" val="1848256984"/>
                    </a:ext>
                  </a:extLst>
                </a:gridCol>
                <a:gridCol w="1880806">
                  <a:extLst>
                    <a:ext uri="{9D8B030D-6E8A-4147-A177-3AD203B41FA5}">
                      <a16:colId xmlns:a16="http://schemas.microsoft.com/office/drawing/2014/main" xmlns="" val="1761630965"/>
                    </a:ext>
                  </a:extLst>
                </a:gridCol>
                <a:gridCol w="2066237">
                  <a:extLst>
                    <a:ext uri="{9D8B030D-6E8A-4147-A177-3AD203B41FA5}">
                      <a16:colId xmlns:a16="http://schemas.microsoft.com/office/drawing/2014/main" xmlns="" val="1430589720"/>
                    </a:ext>
                  </a:extLst>
                </a:gridCol>
                <a:gridCol w="1940937">
                  <a:extLst>
                    <a:ext uri="{9D8B030D-6E8A-4147-A177-3AD203B41FA5}">
                      <a16:colId xmlns:a16="http://schemas.microsoft.com/office/drawing/2014/main" xmlns="" val="3372792009"/>
                    </a:ext>
                  </a:extLst>
                </a:gridCol>
                <a:gridCol w="1828800">
                  <a:extLst>
                    <a:ext uri="{9D8B030D-6E8A-4147-A177-3AD203B41FA5}">
                      <a16:colId xmlns:a16="http://schemas.microsoft.com/office/drawing/2014/main" xmlns="" val="2962727060"/>
                    </a:ext>
                  </a:extLst>
                </a:gridCol>
                <a:gridCol w="786581">
                  <a:extLst>
                    <a:ext uri="{9D8B030D-6E8A-4147-A177-3AD203B41FA5}">
                      <a16:colId xmlns:a16="http://schemas.microsoft.com/office/drawing/2014/main" xmlns="" val="520734583"/>
                    </a:ext>
                  </a:extLst>
                </a:gridCol>
              </a:tblGrid>
              <a:tr h="305335">
                <a:tc rowSpan="2">
                  <a:txBody>
                    <a:bodyPr/>
                    <a:lstStyle/>
                    <a:p>
                      <a:pPr marL="139700" marR="0" algn="ctr">
                        <a:lnSpc>
                          <a:spcPct val="100000"/>
                        </a:lnSpc>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Tiêu</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chí</a:t>
                      </a:r>
                      <a:endParaRPr lang="en-US" sz="2000" dirty="0">
                        <a:effectLst/>
                        <a:latin typeface="Times New Roman" panose="02020603050405020304" pitchFamily="18" charset="0"/>
                        <a:ea typeface="Times New Roman" panose="02020603050405020304" pitchFamily="18" charset="0"/>
                      </a:endParaRPr>
                    </a:p>
                    <a:p>
                      <a:pPr marL="127000" marR="0" algn="ctr">
                        <a:lnSpc>
                          <a:spcPct val="100000"/>
                        </a:lnSpc>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đánh</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giá</a:t>
                      </a: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marL="0" marR="0" algn="ctr">
                        <a:lnSpc>
                          <a:spcPct val="100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r>
                        <a:rPr lang="en-US" sz="2000" b="1" dirty="0" err="1" smtClean="0">
                          <a:effectLst/>
                          <a:latin typeface="Times New Roman" panose="02020603050405020304" pitchFamily="18" charset="0"/>
                          <a:ea typeface="Times New Roman" panose="02020603050405020304" pitchFamily="18" charset="0"/>
                        </a:rPr>
                        <a:t>Mức</a:t>
                      </a:r>
                      <a:r>
                        <a:rPr lang="en-US" sz="2000" b="1" dirty="0" smtClean="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độ</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đạt</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chuẩn</a:t>
                      </a:r>
                      <a:r>
                        <a:rPr lang="en-US"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quy</a:t>
                      </a:r>
                      <a:r>
                        <a:rPr lang="en-US" sz="2000" b="1" dirty="0">
                          <a:effectLst/>
                          <a:latin typeface="Times New Roman" panose="02020603050405020304" pitchFamily="18" charset="0"/>
                          <a:ea typeface="Times New Roman" panose="02020603050405020304" pitchFamily="18" charset="0"/>
                        </a:rPr>
                        <a:t> </a:t>
                      </a:r>
                      <a:r>
                        <a:rPr lang="en-US" sz="2000" b="1" dirty="0" err="1" smtClean="0">
                          <a:effectLst/>
                          <a:latin typeface="Times New Roman" panose="02020603050405020304" pitchFamily="18" charset="0"/>
                          <a:ea typeface="Times New Roman" panose="02020603050405020304" pitchFamily="18" charset="0"/>
                        </a:rPr>
                        <a:t>định</a:t>
                      </a: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00000"/>
                        </a:lnSpc>
                        <a:spcBef>
                          <a:spcPts val="0"/>
                        </a:spcBef>
                        <a:spcAft>
                          <a:spcPts val="0"/>
                        </a:spcAft>
                      </a:pPr>
                      <a:endParaRPr lang="en-US" sz="2000">
                        <a:effectLst/>
                        <a:latin typeface="Times New Roman" panose="02020603050405020304" pitchFamily="18" charset="0"/>
                        <a:ea typeface="Times New Roman" panose="02020603050405020304"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736600" marR="0" algn="ctr">
                        <a:lnSpc>
                          <a:spcPct val="100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pPr marL="0" marR="0">
                        <a:lnSpc>
                          <a:spcPct val="10000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marL="0" marR="0" algn="ctr">
                        <a:lnSpc>
                          <a:spcPct val="100000"/>
                        </a:lnSpc>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Trọng</a:t>
                      </a:r>
                      <a:endParaRPr lang="en-US" sz="2000" dirty="0">
                        <a:effectLst/>
                        <a:latin typeface="Times New Roman" panose="02020603050405020304" pitchFamily="18" charset="0"/>
                        <a:ea typeface="Times New Roman" panose="02020603050405020304" pitchFamily="18" charset="0"/>
                      </a:endParaRPr>
                    </a:p>
                    <a:p>
                      <a:pPr marL="0" marR="0" algn="ctr">
                        <a:lnSpc>
                          <a:spcPct val="100000"/>
                        </a:lnSpc>
                        <a:spcBef>
                          <a:spcPts val="0"/>
                        </a:spcBef>
                        <a:spcAft>
                          <a:spcPts val="0"/>
                        </a:spcAft>
                      </a:pPr>
                      <a:r>
                        <a:rPr lang="en-US" sz="2000" b="1" dirty="0" err="1">
                          <a:effectLst/>
                          <a:latin typeface="Times New Roman" panose="02020603050405020304" pitchFamily="18" charset="0"/>
                          <a:ea typeface="Times New Roman" panose="02020603050405020304" pitchFamily="18" charset="0"/>
                        </a:rPr>
                        <a:t>số</a:t>
                      </a:r>
                      <a:endParaRPr lang="en-US" sz="2000" dirty="0">
                        <a:effectLst/>
                        <a:latin typeface="Times New Roman" panose="02020603050405020304" pitchFamily="18" charset="0"/>
                        <a:ea typeface="Times New Roman" panose="02020603050405020304" pitchFamily="18" charset="0"/>
                      </a:endParaRPr>
                    </a:p>
                    <a:p>
                      <a:pPr marL="0" marR="0">
                        <a:lnSpc>
                          <a:spcPct val="100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78511879"/>
                  </a:ext>
                </a:extLst>
              </a:tr>
              <a:tr h="610670">
                <a:tc vMerge="1">
                  <a:txBody>
                    <a:bodyPr/>
                    <a:lstStyle/>
                    <a:p>
                      <a:pPr marL="127000" marR="0">
                        <a:lnSpc>
                          <a:spcPct val="10000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228600" marR="0" algn="ctr">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MỨC F</a:t>
                      </a:r>
                      <a:endParaRPr lang="en-US" sz="2000" dirty="0">
                        <a:effectLst/>
                        <a:latin typeface="Times New Roman" panose="02020603050405020304" pitchFamily="18" charset="0"/>
                        <a:ea typeface="Times New Roman" panose="02020603050405020304" pitchFamily="18" charset="0"/>
                      </a:endParaRPr>
                    </a:p>
                    <a:p>
                      <a:pPr marL="266700" marR="0" algn="ctr">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(0-3.9)</a:t>
                      </a: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635000" marR="0" algn="l">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MỨC D</a:t>
                      </a:r>
                      <a:endParaRPr lang="en-US" sz="2000" dirty="0">
                        <a:effectLst/>
                        <a:latin typeface="Times New Roman" panose="02020603050405020304" pitchFamily="18" charset="0"/>
                        <a:ea typeface="Times New Roman" panose="02020603050405020304" pitchFamily="18" charset="0"/>
                      </a:endParaRPr>
                    </a:p>
                    <a:p>
                      <a:pPr marL="622300" marR="0" algn="l">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(4.0-5.4)</a:t>
                      </a: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685800" marR="0" algn="l">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MỨC C</a:t>
                      </a:r>
                      <a:endParaRPr lang="en-US" sz="2000" dirty="0">
                        <a:effectLst/>
                        <a:latin typeface="Times New Roman" panose="02020603050405020304" pitchFamily="18" charset="0"/>
                        <a:ea typeface="Times New Roman" panose="02020603050405020304" pitchFamily="18" charset="0"/>
                      </a:endParaRPr>
                    </a:p>
                    <a:p>
                      <a:pPr marL="673100" marR="0" algn="l">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(5.5-6.9)</a:t>
                      </a: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62000" marR="0" algn="l">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MỨC B</a:t>
                      </a:r>
                      <a:endParaRPr lang="en-US" sz="2000" dirty="0">
                        <a:effectLst/>
                        <a:latin typeface="Times New Roman" panose="02020603050405020304" pitchFamily="18" charset="0"/>
                        <a:ea typeface="Times New Roman" panose="02020603050405020304" pitchFamily="18" charset="0"/>
                      </a:endParaRPr>
                    </a:p>
                    <a:p>
                      <a:pPr marL="749300" marR="0" algn="l">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a:t>
                      </a:r>
                      <a:r>
                        <a:rPr lang="en-US" sz="2000" b="1" dirty="0" smtClean="0">
                          <a:effectLst/>
                          <a:latin typeface="Times New Roman" panose="02020603050405020304" pitchFamily="18" charset="0"/>
                          <a:ea typeface="Times New Roman" panose="02020603050405020304" pitchFamily="18" charset="0"/>
                        </a:rPr>
                        <a:t>7.0-8.4)</a:t>
                      </a: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685800" marR="0" algn="l">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MỨC A</a:t>
                      </a:r>
                      <a:endParaRPr lang="en-US" sz="2000" dirty="0">
                        <a:effectLst/>
                        <a:latin typeface="Times New Roman" panose="02020603050405020304" pitchFamily="18" charset="0"/>
                        <a:ea typeface="Times New Roman" panose="02020603050405020304" pitchFamily="18" charset="0"/>
                      </a:endParaRPr>
                    </a:p>
                    <a:p>
                      <a:pPr marL="685800" marR="0" algn="l">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(8.5-10)</a:t>
                      </a: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879328953"/>
                  </a:ext>
                </a:extLst>
              </a:tr>
              <a:tr h="0">
                <a:tc>
                  <a:txBody>
                    <a:bodyPr/>
                    <a:lstStyle/>
                    <a:p>
                      <a:pPr marL="0" marR="0" algn="ctr">
                        <a:lnSpc>
                          <a:spcPct val="100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marL="0" marR="0">
                        <a:lnSpc>
                          <a:spcPct val="10000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52314449"/>
                  </a:ext>
                </a:extLst>
              </a:tr>
              <a:tr h="610670">
                <a:tc rowSpan="2">
                  <a:txBody>
                    <a:bodyPr/>
                    <a:lstStyle/>
                    <a:p>
                      <a:pPr marL="762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Chuyên</a:t>
                      </a:r>
                      <a:endParaRPr lang="en-US" sz="1600" dirty="0">
                        <a:effectLst/>
                        <a:latin typeface="Times New Roman" panose="02020603050405020304" pitchFamily="18" charset="0"/>
                        <a:ea typeface="Times New Roman" panose="02020603050405020304" pitchFamily="18" charset="0"/>
                      </a:endParaRPr>
                    </a:p>
                    <a:p>
                      <a:pPr marL="762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cần</a:t>
                      </a: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Không</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đi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học</a:t>
                      </a:r>
                      <a:endParaRPr lang="en-US" sz="1600" dirty="0">
                        <a:effectLst/>
                        <a:latin typeface="Times New Roman" panose="02020603050405020304" pitchFamily="18" charset="0"/>
                        <a:ea typeface="Times New Roman" panose="02020603050405020304" pitchFamily="18" charset="0"/>
                      </a:endParaRPr>
                    </a:p>
                    <a:p>
                      <a:pPr marL="38100" marR="0" algn="ctr">
                        <a:lnSpc>
                          <a:spcPct val="100000"/>
                        </a:lnSpc>
                        <a:spcBef>
                          <a:spcPts val="0"/>
                        </a:spcBef>
                        <a:spcAft>
                          <a:spcPts val="0"/>
                        </a:spcAft>
                      </a:pPr>
                      <a:r>
                        <a:rPr lang="en-US" sz="1600" dirty="0">
                          <a:effectLst/>
                          <a:latin typeface="Times New Roman" panose="02020603050405020304" pitchFamily="18" charset="0"/>
                          <a:ea typeface="Times New Roman" panose="02020603050405020304" pitchFamily="18" charset="0"/>
                        </a:rPr>
                        <a:t>(&lt;30%).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Đi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học</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không</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chuyên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cần</a:t>
                      </a:r>
                      <a:endParaRPr lang="en-US" sz="1600" dirty="0">
                        <a:effectLst/>
                        <a:latin typeface="Times New Roman" panose="02020603050405020304" pitchFamily="18" charset="0"/>
                        <a:ea typeface="Times New Roman" panose="02020603050405020304" pitchFamily="18" charset="0"/>
                      </a:endParaRPr>
                    </a:p>
                    <a:p>
                      <a:pPr marL="38100" marR="0" algn="ctr">
                        <a:lnSpc>
                          <a:spcPct val="100000"/>
                        </a:lnSpc>
                        <a:spcBef>
                          <a:spcPts val="0"/>
                        </a:spcBef>
                        <a:spcAft>
                          <a:spcPts val="0"/>
                        </a:spcAft>
                      </a:pPr>
                      <a:r>
                        <a:rPr lang="en-US" sz="1600" dirty="0">
                          <a:effectLst/>
                          <a:latin typeface="Times New Roman" panose="02020603050405020304" pitchFamily="18" charset="0"/>
                          <a:ea typeface="Times New Roman" panose="02020603050405020304" pitchFamily="18" charset="0"/>
                        </a:rPr>
                        <a:t>(&lt;50%).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Đi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học</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khá</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chuyên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cần</a:t>
                      </a:r>
                      <a:r>
                        <a:rPr lang="en-US" sz="1600" dirty="0">
                          <a:effectLst/>
                          <a:latin typeface="Times New Roman" panose="02020603050405020304" pitchFamily="18" charset="0"/>
                          <a:ea typeface="Times New Roman" panose="02020603050405020304" pitchFamily="18" charset="0"/>
                        </a:rPr>
                        <a:t> (&lt;70%).</a:t>
                      </a:r>
                    </a:p>
                    <a:p>
                      <a:pPr marL="0" marR="0" algn="ctr">
                        <a:lnSpc>
                          <a:spcPct val="100000"/>
                        </a:lnSpc>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Đi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học</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chuyên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cần</a:t>
                      </a:r>
                      <a:r>
                        <a:rPr lang="en-US" sz="1600" dirty="0">
                          <a:effectLst/>
                          <a:latin typeface="Times New Roman" panose="02020603050405020304" pitchFamily="18" charset="0"/>
                          <a:ea typeface="Times New Roman" panose="02020603050405020304" pitchFamily="18" charset="0"/>
                        </a:rPr>
                        <a:t> (&lt;90%).</a:t>
                      </a:r>
                    </a:p>
                    <a:p>
                      <a:pPr marL="0" marR="0" algn="ctr">
                        <a:lnSpc>
                          <a:spcPct val="100000"/>
                        </a:lnSpc>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Đi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học</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đầy</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đủ</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rất</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chuyên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cần</a:t>
                      </a:r>
                      <a:endParaRPr lang="en-US" sz="1600" dirty="0">
                        <a:effectLst/>
                        <a:latin typeface="Times New Roman" panose="02020603050405020304" pitchFamily="18" charset="0"/>
                        <a:ea typeface="Times New Roman" panose="02020603050405020304" pitchFamily="18" charset="0"/>
                      </a:endParaRPr>
                    </a:p>
                    <a:p>
                      <a:pPr marL="38100" marR="0" algn="ctr">
                        <a:lnSpc>
                          <a:spcPct val="100000"/>
                        </a:lnSpc>
                        <a:spcBef>
                          <a:spcPts val="0"/>
                        </a:spcBef>
                        <a:spcAft>
                          <a:spcPts val="0"/>
                        </a:spcAft>
                      </a:pPr>
                      <a:r>
                        <a:rPr lang="en-US" sz="1600" dirty="0">
                          <a:effectLst/>
                          <a:latin typeface="Times New Roman" panose="02020603050405020304" pitchFamily="18" charset="0"/>
                          <a:ea typeface="Times New Roman" panose="02020603050405020304" pitchFamily="18" charset="0"/>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50%</a:t>
                      </a: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413122506"/>
                  </a:ext>
                </a:extLst>
              </a:tr>
              <a:tr h="206320">
                <a:tc vMerge="1">
                  <a:txBody>
                    <a:bodyPr/>
                    <a:lstStyle/>
                    <a:p>
                      <a:pPr marL="76200" marR="0">
                        <a:lnSpc>
                          <a:spcPct val="100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pPr marL="38100" marR="0">
                        <a:lnSpc>
                          <a:spcPts val="84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pPr marL="38100" marR="0">
                        <a:lnSpc>
                          <a:spcPts val="84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pPr marL="0" marR="0">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pPr marL="38100" marR="0" algn="ctr">
                        <a:lnSpc>
                          <a:spcPct val="100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66797227"/>
                  </a:ext>
                </a:extLst>
              </a:tr>
              <a:tr h="610670">
                <a:tc rowSpan="5">
                  <a:txBody>
                    <a:bodyPr/>
                    <a:lstStyle/>
                    <a:p>
                      <a:pPr marL="0" marR="0" algn="ctr">
                        <a:lnSpc>
                          <a:spcPct val="100000"/>
                        </a:lnSpc>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p>
                      <a:pPr marL="762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Đóng</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góp</a:t>
                      </a:r>
                      <a:endParaRPr lang="en-US" sz="1600" dirty="0">
                        <a:effectLst/>
                        <a:latin typeface="Times New Roman" panose="02020603050405020304" pitchFamily="18" charset="0"/>
                        <a:ea typeface="Times New Roman" panose="02020603050405020304" pitchFamily="18" charset="0"/>
                      </a:endParaRPr>
                    </a:p>
                    <a:p>
                      <a:pPr marL="762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tại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lớp</a:t>
                      </a:r>
                      <a:endParaRPr lang="en-US" sz="1600" dirty="0">
                        <a:effectLst/>
                        <a:latin typeface="Times New Roman" panose="02020603050405020304" pitchFamily="18" charset="0"/>
                        <a:ea typeface="Times New Roman" panose="02020603050405020304" pitchFamily="18" charset="0"/>
                      </a:endParaRPr>
                    </a:p>
                    <a:p>
                      <a:pPr marL="0" marR="0" algn="ctr">
                        <a:lnSpc>
                          <a:spcPct val="100000"/>
                        </a:lnSpc>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Không</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tham</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gia</a:t>
                      </a:r>
                      <a:endParaRPr lang="en-US" sz="1600" dirty="0">
                        <a:effectLst/>
                        <a:latin typeface="Times New Roman" panose="02020603050405020304" pitchFamily="18" charset="0"/>
                        <a:ea typeface="Times New Roman" panose="02020603050405020304" pitchFamily="18" charset="0"/>
                      </a:endParaRPr>
                    </a:p>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hoạt</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động</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gì</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tại</a:t>
                      </a:r>
                      <a:endParaRPr lang="en-US" sz="1600" dirty="0">
                        <a:effectLst/>
                        <a:latin typeface="Times New Roman" panose="02020603050405020304" pitchFamily="18" charset="0"/>
                        <a:ea typeface="Times New Roman" panose="02020603050405020304" pitchFamily="18" charset="0"/>
                      </a:endParaRPr>
                    </a:p>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lớp</a:t>
                      </a:r>
                      <a:endParaRPr lang="en-US" sz="16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Hiếm</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khi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tham</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gia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phát</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biểu</a:t>
                      </a:r>
                      <a:r>
                        <a:rPr lang="en-US" sz="1600" dirty="0" smtClean="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đóng</a:t>
                      </a:r>
                      <a:r>
                        <a:rPr lang="en-US" sz="1600" dirty="0" smtClean="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góp</a:t>
                      </a:r>
                      <a:r>
                        <a:rPr lang="en-US" sz="1600" dirty="0" smtClean="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cho</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bài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học</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tại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lớp</a:t>
                      </a:r>
                      <a:r>
                        <a:rPr lang="en-US" sz="1600" dirty="0">
                          <a:effectLst/>
                          <a:latin typeface="Times New Roman" panose="02020603050405020304" pitchFamily="18" charset="0"/>
                          <a:ea typeface="Times New Roman" panose="02020603050405020304" pitchFamily="18" charset="0"/>
                        </a:rPr>
                        <a:t>.</a:t>
                      </a:r>
                    </a:p>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Đóng</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góp</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không</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hiệu</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quả</a:t>
                      </a:r>
                      <a:r>
                        <a:rPr lang="en-US" sz="16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Thỉnh</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thoảng</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tham</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gia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phát</a:t>
                      </a:r>
                      <a:r>
                        <a:rPr lang="en-US" sz="1600" dirty="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biểu</a:t>
                      </a:r>
                      <a:r>
                        <a:rPr lang="en-US" sz="1600" dirty="0" smtClean="0">
                          <a:effectLst/>
                          <a:latin typeface="Times New Roman" panose="02020603050405020304" pitchFamily="18" charset="0"/>
                          <a:ea typeface="Times New Roman" panose="02020603050405020304" pitchFamily="18" charset="0"/>
                        </a:rPr>
                        <a:t>,</a:t>
                      </a:r>
                      <a:r>
                        <a:rPr lang="en-US" sz="1600" baseline="0" dirty="0" smtClean="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trao</a:t>
                      </a:r>
                      <a:r>
                        <a:rPr lang="en-US" sz="1600" dirty="0" smtClean="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đổi</a:t>
                      </a:r>
                      <a:r>
                        <a:rPr lang="en-US" sz="1600" dirty="0">
                          <a:effectLst/>
                          <a:latin typeface="Times New Roman" panose="02020603050405020304" pitchFamily="18" charset="0"/>
                          <a:ea typeface="Times New Roman" panose="02020603050405020304" pitchFamily="18" charset="0"/>
                        </a:rPr>
                        <a:t> ý </a:t>
                      </a:r>
                      <a:r>
                        <a:rPr lang="en-US" sz="1600" dirty="0" err="1">
                          <a:effectLst/>
                          <a:latin typeface="Times New Roman" panose="02020603050405020304" pitchFamily="18" charset="0"/>
                          <a:ea typeface="Times New Roman" panose="02020603050405020304" pitchFamily="18" charset="0"/>
                        </a:rPr>
                        <a:t>kiến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tại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lớp</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Phát</a:t>
                      </a:r>
                      <a:r>
                        <a:rPr lang="en-US" sz="1600" dirty="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biểu</a:t>
                      </a:r>
                      <a:r>
                        <a:rPr lang="en-US" sz="1600" baseline="0" dirty="0" smtClean="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ít</a:t>
                      </a:r>
                      <a:r>
                        <a:rPr lang="en-US" sz="1600" dirty="0" smtClean="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khi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có</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hiệu</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quả</a:t>
                      </a:r>
                      <a:r>
                        <a:rPr lang="en-US" sz="16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Thường</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xuyên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phát</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biểu</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và</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trao</a:t>
                      </a:r>
                      <a:r>
                        <a:rPr lang="en-US" sz="1600" dirty="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đổi</a:t>
                      </a:r>
                      <a:r>
                        <a:rPr lang="en-US" sz="1600" baseline="0" dirty="0" smtClean="0">
                          <a:effectLst/>
                          <a:latin typeface="Times New Roman" panose="02020603050405020304" pitchFamily="18" charset="0"/>
                          <a:ea typeface="Times New Roman" panose="02020603050405020304" pitchFamily="18" charset="0"/>
                        </a:rPr>
                        <a:t> </a:t>
                      </a:r>
                      <a:r>
                        <a:rPr lang="en-US" sz="1600" dirty="0" smtClean="0">
                          <a:effectLst/>
                          <a:latin typeface="Times New Roman" panose="02020603050405020304" pitchFamily="18" charset="0"/>
                          <a:ea typeface="Times New Roman" panose="02020603050405020304" pitchFamily="18" charset="0"/>
                        </a:rPr>
                        <a:t>ý </a:t>
                      </a:r>
                      <a:r>
                        <a:rPr lang="en-US" sz="1600" dirty="0" err="1">
                          <a:effectLst/>
                          <a:latin typeface="Times New Roman" panose="02020603050405020304" pitchFamily="18" charset="0"/>
                          <a:ea typeface="Times New Roman" panose="02020603050405020304" pitchFamily="18" charset="0"/>
                        </a:rPr>
                        <a:t>kiến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liên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quan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đến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bài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học</a:t>
                      </a:r>
                      <a:r>
                        <a:rPr lang="en-US" sz="1600" dirty="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Các</a:t>
                      </a:r>
                      <a:r>
                        <a:rPr lang="en-US" sz="1600" baseline="0" dirty="0" smtClean="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đóng</a:t>
                      </a:r>
                      <a:r>
                        <a:rPr lang="en-US" sz="1600" dirty="0" smtClean="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góp</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cho</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bài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học</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là</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hiệu</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quả</a:t>
                      </a:r>
                      <a:r>
                        <a:rPr lang="en-US" sz="16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38100" marR="0" algn="ctr">
                        <a:lnSpc>
                          <a:spcPct val="100000"/>
                        </a:lnSpc>
                        <a:spcBef>
                          <a:spcPts val="0"/>
                        </a:spcBef>
                        <a:spcAft>
                          <a:spcPts val="0"/>
                        </a:spcAft>
                      </a:pPr>
                      <a:r>
                        <a:rPr lang="en-US" sz="1600" dirty="0" err="1">
                          <a:effectLst/>
                          <a:latin typeface="Times New Roman" panose="02020603050405020304" pitchFamily="18" charset="0"/>
                          <a:ea typeface="Times New Roman" panose="02020603050405020304" pitchFamily="18" charset="0"/>
                        </a:rPr>
                        <a:t>Tham</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gia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tích</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cực</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các</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hoạt</a:t>
                      </a:r>
                      <a:r>
                        <a:rPr lang="en-US" sz="1600" dirty="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động</a:t>
                      </a:r>
                      <a:r>
                        <a:rPr lang="en-US" sz="1600" baseline="0" dirty="0" smtClean="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tại</a:t>
                      </a:r>
                      <a:r>
                        <a:rPr lang="en-US" sz="1600" dirty="0" smtClean="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lớp</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phát</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biểu</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trao</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đổi</a:t>
                      </a:r>
                      <a:r>
                        <a:rPr lang="en-US" sz="1600" dirty="0">
                          <a:effectLst/>
                          <a:latin typeface="Times New Roman" panose="02020603050405020304" pitchFamily="18" charset="0"/>
                          <a:ea typeface="Times New Roman" panose="02020603050405020304" pitchFamily="18" charset="0"/>
                        </a:rPr>
                        <a:t> ý </a:t>
                      </a:r>
                      <a:r>
                        <a:rPr lang="en-US" sz="1600" dirty="0" err="1" smtClean="0">
                          <a:effectLst/>
                          <a:latin typeface="Times New Roman" panose="02020603050405020304" pitchFamily="18" charset="0"/>
                          <a:ea typeface="Times New Roman" panose="02020603050405020304" pitchFamily="18" charset="0"/>
                        </a:rPr>
                        <a:t>kiến</a:t>
                      </a:r>
                      <a:r>
                        <a:rPr lang="en-US" sz="1600" baseline="0" dirty="0" smtClean="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liên</a:t>
                      </a:r>
                      <a:r>
                        <a:rPr lang="en-US" sz="1600" dirty="0" smtClean="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quan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đến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bài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học</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Các</a:t>
                      </a:r>
                      <a:r>
                        <a:rPr lang="en-US" sz="1600" dirty="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đóng</a:t>
                      </a:r>
                      <a:r>
                        <a:rPr lang="en-US" sz="1600" baseline="0" dirty="0" smtClean="0">
                          <a:effectLst/>
                          <a:latin typeface="Times New Roman" panose="02020603050405020304" pitchFamily="18" charset="0"/>
                          <a:ea typeface="Times New Roman" panose="02020603050405020304" pitchFamily="18" charset="0"/>
                        </a:rPr>
                        <a:t> </a:t>
                      </a:r>
                      <a:r>
                        <a:rPr lang="en-US" sz="1600" dirty="0" err="1" smtClean="0">
                          <a:effectLst/>
                          <a:latin typeface="Times New Roman" panose="02020603050405020304" pitchFamily="18" charset="0"/>
                          <a:ea typeface="Times New Roman" panose="02020603050405020304" pitchFamily="18" charset="0"/>
                        </a:rPr>
                        <a:t>góp</a:t>
                      </a:r>
                      <a:r>
                        <a:rPr lang="en-US" sz="1600" dirty="0" smtClean="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rất</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hiệu</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quả</a:t>
                      </a:r>
                      <a:r>
                        <a:rPr lang="en-US" sz="16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654037211"/>
                  </a:ext>
                </a:extLst>
              </a:tr>
              <a:tr h="610670">
                <a:tc vMerge="1">
                  <a:txBody>
                    <a:bodyPr/>
                    <a:lstStyle/>
                    <a:p>
                      <a:pPr marL="76200" marR="0">
                        <a:lnSpc>
                          <a:spcPct val="100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lnSpc>
                          <a:spcPts val="114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lgn="just">
                        <a:lnSpc>
                          <a:spcPct val="100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lnSpc>
                          <a:spcPts val="114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lnSpc>
                          <a:spcPts val="114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lnSpc>
                          <a:spcPts val="113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rPr>
                        <a:t>50%</a:t>
                      </a: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386999966"/>
                  </a:ext>
                </a:extLst>
              </a:tr>
              <a:tr h="305335">
                <a:tc vMerge="1">
                  <a:txBody>
                    <a:bodyPr/>
                    <a:lstStyle/>
                    <a:p>
                      <a:pPr marL="76200" marR="0">
                        <a:lnSpc>
                          <a:spcPct val="100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lgn="just">
                        <a:lnSpc>
                          <a:spcPct val="100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marL="38100" marR="0">
                        <a:lnSpc>
                          <a:spcPts val="835"/>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00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733717181"/>
                  </a:ext>
                </a:extLst>
              </a:tr>
              <a:tr h="610670">
                <a:tc vMerge="1">
                  <a:txBody>
                    <a:bodyPr/>
                    <a:lstStyle/>
                    <a:p>
                      <a:pPr marL="0" marR="0">
                        <a:lnSpc>
                          <a:spcPct val="100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pPr marL="38100" marR="0" algn="just">
                        <a:lnSpc>
                          <a:spcPct val="100000"/>
                        </a:lnSpc>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txBody>
                  <a:tcPr/>
                </a:tc>
                <a:tc vMerge="1">
                  <a:txBody>
                    <a:bodyPr/>
                    <a:lstStyle/>
                    <a:p>
                      <a:endParaRPr lang="en-US"/>
                    </a:p>
                  </a:txBody>
                  <a:tcPr/>
                </a:tc>
                <a:tc vMerge="1">
                  <a:txBody>
                    <a:bodyPr/>
                    <a:lstStyle/>
                    <a:p>
                      <a:endParaRPr lang="en-US"/>
                    </a:p>
                  </a:txBody>
                  <a:tcPr/>
                </a:tc>
                <a:tc vMerge="1">
                  <a:txBody>
                    <a:bodyPr/>
                    <a:lstStyle/>
                    <a:p>
                      <a:pPr marL="38100" marR="0">
                        <a:lnSpc>
                          <a:spcPts val="1130"/>
                        </a:lnSpc>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553733666"/>
                  </a:ext>
                </a:extLst>
              </a:tr>
              <a:tr h="610670">
                <a:tc vMerge="1">
                  <a:txBody>
                    <a:bodyPr/>
                    <a:lstStyle/>
                    <a:p>
                      <a:pPr marL="0" marR="0">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pPr marL="0" marR="0" algn="just">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pPr marL="0" marR="0" algn="just">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pPr marL="0" marR="0" algn="just">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pPr marL="0" marR="0" algn="just">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spcBef>
                          <a:spcPts val="0"/>
                        </a:spcBef>
                        <a:spcAft>
                          <a:spcPts val="0"/>
                        </a:spcAft>
                      </a:pPr>
                      <a:r>
                        <a:rPr lang="en-US" sz="5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41704627"/>
                  </a:ext>
                </a:extLst>
              </a:tr>
            </a:tbl>
          </a:graphicData>
        </a:graphic>
      </p:graphicFrame>
      <p:sp>
        <p:nvSpPr>
          <p:cNvPr id="8" name="Rectangle 7"/>
          <p:cNvSpPr/>
          <p:nvPr/>
        </p:nvSpPr>
        <p:spPr>
          <a:xfrm>
            <a:off x="2410691" y="412643"/>
            <a:ext cx="7472217" cy="461665"/>
          </a:xfrm>
          <a:prstGeom prst="rect">
            <a:avLst/>
          </a:prstGeom>
        </p:spPr>
        <p:txBody>
          <a:bodyPr wrap="square">
            <a:spAutoFit/>
          </a:bodyPr>
          <a:lstStyle/>
          <a:p>
            <a:r>
              <a:rPr lang="en-US" sz="2400" b="1" dirty="0" err="1" smtClean="0">
                <a:latin typeface="Times New Roman" panose="02020603050405020304" pitchFamily="18" charset="0"/>
                <a:cs typeface="Times New Roman" panose="02020603050405020304" pitchFamily="18" charset="0"/>
              </a:rPr>
              <a:t>Ví</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dụ</a:t>
            </a:r>
            <a:r>
              <a:rPr lang="en-US" sz="2400" b="1" dirty="0" smtClean="0">
                <a:latin typeface="Times New Roman" panose="02020603050405020304" pitchFamily="18" charset="0"/>
                <a:cs typeface="Times New Roman" panose="02020603050405020304" pitchFamily="18" charset="0"/>
              </a:rPr>
              <a:t> Rubric: </a:t>
            </a:r>
            <a:r>
              <a:rPr lang="en-US" sz="2400" b="1" dirty="0" err="1" smtClean="0">
                <a:latin typeface="Times New Roman" panose="02020603050405020304" pitchFamily="18" charset="0"/>
                <a:cs typeface="Times New Roman" panose="02020603050405020304" pitchFamily="18" charset="0"/>
              </a:rPr>
              <a:t>Đánh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giá</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Chuyên</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cần</a:t>
            </a:r>
            <a:r>
              <a:rPr lang="en-US" sz="2400" b="1" dirty="0">
                <a:latin typeface="Times New Roman" panose="02020603050405020304" pitchFamily="18" charset="0"/>
                <a:cs typeface="Times New Roman" panose="02020603050405020304" pitchFamily="18" charset="0"/>
              </a:rPr>
              <a:t> (Class </a:t>
            </a:r>
            <a:r>
              <a:rPr lang="en-US" sz="2400" b="1" dirty="0" err="1">
                <a:latin typeface="Times New Roman" panose="02020603050405020304" pitchFamily="18" charset="0"/>
                <a:cs typeface="Times New Roman" panose="02020603050405020304" pitchFamily="18" charset="0"/>
              </a:rPr>
              <a:t>Attendace</a:t>
            </a:r>
            <a:r>
              <a:rPr lang="en-US"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32325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PGS.TS Nguyễn Hoàng Việt - Phòng Quản lý khoa học</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C7D689-B13B-4780-8EFB-D92EDA637AC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Rectangle 7"/>
          <p:cNvSpPr/>
          <p:nvPr/>
        </p:nvSpPr>
        <p:spPr>
          <a:xfrm>
            <a:off x="2065427" y="103642"/>
            <a:ext cx="7933441"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Ví</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dụ</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Rubric: </a:t>
            </a:r>
            <a:r>
              <a:rPr lang="en-US" sz="2400" b="1" dirty="0" err="1" smtClean="0">
                <a:solidFill>
                  <a:prstClr val="black"/>
                </a:solidFill>
                <a:latin typeface="Times New Roman" panose="02020603050405020304" pitchFamily="18" charset="0"/>
                <a:cs typeface="Times New Roman" panose="02020603050405020304" pitchFamily="18" charset="0"/>
              </a:rPr>
              <a:t>Đánh</a:t>
            </a:r>
            <a:r>
              <a:rPr lang="en-US" sz="2400" b="1" dirty="0" smtClean="0">
                <a:solidFill>
                  <a:prstClr val="black"/>
                </a:solidFill>
                <a:latin typeface="Times New Roman" panose="02020603050405020304" pitchFamily="18" charset="0"/>
                <a:cs typeface="Times New Roman" panose="02020603050405020304" pitchFamily="18" charset="0"/>
              </a:rPr>
              <a:t> </a:t>
            </a:r>
            <a:r>
              <a:rPr lang="en-US" sz="2400" b="1" dirty="0" err="1" smtClean="0">
                <a:solidFill>
                  <a:prstClr val="black"/>
                </a:solidFill>
                <a:latin typeface="Times New Roman" panose="02020603050405020304" pitchFamily="18" charset="0"/>
                <a:cs typeface="Times New Roman" panose="02020603050405020304" pitchFamily="18" charset="0"/>
              </a:rPr>
              <a:t>giá</a:t>
            </a:r>
            <a:r>
              <a:rPr lang="en-US" sz="2400" b="1" dirty="0" smtClean="0">
                <a:solidFill>
                  <a:prstClr val="black"/>
                </a:solidFill>
                <a:latin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Thuyết</a:t>
            </a:r>
            <a:r>
              <a:rPr kumimoji="0" lang="en-US" sz="2400" b="1"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trình</a:t>
            </a:r>
            <a:r>
              <a:rPr kumimoji="0" lang="en-US" sz="2400" b="1"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(Oral Presentation)</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290138053"/>
              </p:ext>
            </p:extLst>
          </p:nvPr>
        </p:nvGraphicFramePr>
        <p:xfrm>
          <a:off x="460867" y="565307"/>
          <a:ext cx="11270265" cy="6018176"/>
        </p:xfrm>
        <a:graphic>
          <a:graphicData uri="http://schemas.openxmlformats.org/drawingml/2006/table">
            <a:tbl>
              <a:tblPr firstRow="1" firstCol="1" bandRow="1"/>
              <a:tblGrid>
                <a:gridCol w="1011999">
                  <a:extLst>
                    <a:ext uri="{9D8B030D-6E8A-4147-A177-3AD203B41FA5}">
                      <a16:colId xmlns:a16="http://schemas.microsoft.com/office/drawing/2014/main" xmlns="" val="4292551951"/>
                    </a:ext>
                  </a:extLst>
                </a:gridCol>
                <a:gridCol w="1455895">
                  <a:extLst>
                    <a:ext uri="{9D8B030D-6E8A-4147-A177-3AD203B41FA5}">
                      <a16:colId xmlns:a16="http://schemas.microsoft.com/office/drawing/2014/main" xmlns="" val="593512755"/>
                    </a:ext>
                  </a:extLst>
                </a:gridCol>
                <a:gridCol w="1582994">
                  <a:extLst>
                    <a:ext uri="{9D8B030D-6E8A-4147-A177-3AD203B41FA5}">
                      <a16:colId xmlns:a16="http://schemas.microsoft.com/office/drawing/2014/main" xmlns="" val="1898661790"/>
                    </a:ext>
                  </a:extLst>
                </a:gridCol>
                <a:gridCol w="1962132">
                  <a:extLst>
                    <a:ext uri="{9D8B030D-6E8A-4147-A177-3AD203B41FA5}">
                      <a16:colId xmlns:a16="http://schemas.microsoft.com/office/drawing/2014/main" xmlns="" val="1645213024"/>
                    </a:ext>
                  </a:extLst>
                </a:gridCol>
                <a:gridCol w="2189954">
                  <a:extLst>
                    <a:ext uri="{9D8B030D-6E8A-4147-A177-3AD203B41FA5}">
                      <a16:colId xmlns:a16="http://schemas.microsoft.com/office/drawing/2014/main" xmlns="" val="1345018268"/>
                    </a:ext>
                  </a:extLst>
                </a:gridCol>
                <a:gridCol w="2233914">
                  <a:extLst>
                    <a:ext uri="{9D8B030D-6E8A-4147-A177-3AD203B41FA5}">
                      <a16:colId xmlns:a16="http://schemas.microsoft.com/office/drawing/2014/main" xmlns="" val="1785798557"/>
                    </a:ext>
                  </a:extLst>
                </a:gridCol>
                <a:gridCol w="833377">
                  <a:extLst>
                    <a:ext uri="{9D8B030D-6E8A-4147-A177-3AD203B41FA5}">
                      <a16:colId xmlns:a16="http://schemas.microsoft.com/office/drawing/2014/main" xmlns="" val="2521687787"/>
                    </a:ext>
                  </a:extLst>
                </a:gridCol>
              </a:tblGrid>
              <a:tr h="429412">
                <a:tc rowSpan="2">
                  <a:txBody>
                    <a:bodyPr/>
                    <a:lstStyle/>
                    <a:p>
                      <a:pPr marL="88900" marR="0" algn="ctr">
                        <a:spcBef>
                          <a:spcPts val="0"/>
                        </a:spcBef>
                        <a:spcAft>
                          <a:spcPts val="0"/>
                        </a:spcAft>
                      </a:pPr>
                      <a:r>
                        <a:rPr lang="en-US" sz="1500" b="1" dirty="0" err="1">
                          <a:effectLst/>
                          <a:latin typeface="Times New Roman" panose="02020603050405020304" pitchFamily="18" charset="0"/>
                          <a:ea typeface="Times New Roman" panose="02020603050405020304" pitchFamily="18" charset="0"/>
                        </a:rPr>
                        <a:t>Tiêu</a:t>
                      </a:r>
                      <a:r>
                        <a:rPr lang="en-US" sz="1500" b="1" dirty="0">
                          <a:effectLst/>
                          <a:latin typeface="Times New Roman" panose="02020603050405020304" pitchFamily="18" charset="0"/>
                          <a:ea typeface="Times New Roman" panose="02020603050405020304" pitchFamily="18" charset="0"/>
                        </a:rPr>
                        <a:t> </a:t>
                      </a:r>
                      <a:r>
                        <a:rPr lang="en-US" sz="1500" b="1" dirty="0" err="1">
                          <a:effectLst/>
                          <a:latin typeface="Times New Roman" panose="02020603050405020304" pitchFamily="18" charset="0"/>
                          <a:ea typeface="Times New Roman" panose="02020603050405020304" pitchFamily="18" charset="0"/>
                        </a:rPr>
                        <a:t>chí</a:t>
                      </a:r>
                      <a:endParaRPr lang="en-US" sz="1500" dirty="0">
                        <a:effectLst/>
                        <a:latin typeface="Times New Roman" panose="02020603050405020304" pitchFamily="18" charset="0"/>
                        <a:ea typeface="Times New Roman" panose="02020603050405020304" pitchFamily="18" charset="0"/>
                      </a:endParaRPr>
                    </a:p>
                    <a:p>
                      <a:pPr marL="88900" marR="0" algn="ctr">
                        <a:lnSpc>
                          <a:spcPts val="1145"/>
                        </a:lnSpc>
                        <a:spcBef>
                          <a:spcPts val="0"/>
                        </a:spcBef>
                        <a:spcAft>
                          <a:spcPts val="0"/>
                        </a:spcAft>
                      </a:pPr>
                      <a:r>
                        <a:rPr lang="en-US" sz="1500" b="1" dirty="0" err="1">
                          <a:effectLst/>
                          <a:latin typeface="Times New Roman" panose="02020603050405020304" pitchFamily="18" charset="0"/>
                          <a:ea typeface="Times New Roman" panose="02020603050405020304" pitchFamily="18" charset="0"/>
                        </a:rPr>
                        <a:t>đánh</a:t>
                      </a:r>
                      <a:r>
                        <a:rPr lang="en-US" sz="1500" b="1" dirty="0">
                          <a:effectLst/>
                          <a:latin typeface="Times New Roman" panose="02020603050405020304" pitchFamily="18" charset="0"/>
                          <a:ea typeface="Times New Roman" panose="02020603050405020304" pitchFamily="18" charset="0"/>
                        </a:rPr>
                        <a:t> </a:t>
                      </a:r>
                      <a:r>
                        <a:rPr lang="en-US" sz="1500" b="1" dirty="0" err="1">
                          <a:effectLst/>
                          <a:latin typeface="Times New Roman" panose="02020603050405020304" pitchFamily="18" charset="0"/>
                          <a:ea typeface="Times New Roman" panose="02020603050405020304" pitchFamily="18" charset="0"/>
                        </a:rPr>
                        <a:t>giá</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5">
                  <a:txBody>
                    <a:bodyPr/>
                    <a:lstStyle/>
                    <a:p>
                      <a:pPr marL="0" marR="0" algn="ctr">
                        <a:spcBef>
                          <a:spcPts val="0"/>
                        </a:spcBef>
                        <a:spcAft>
                          <a:spcPts val="0"/>
                        </a:spcAft>
                      </a:pPr>
                      <a:r>
                        <a:rPr lang="en-US" sz="1500" b="1" dirty="0" err="1" smtClean="0">
                          <a:effectLst/>
                          <a:latin typeface="Times New Roman" panose="02020603050405020304" pitchFamily="18" charset="0"/>
                          <a:ea typeface="Times New Roman" panose="02020603050405020304" pitchFamily="18" charset="0"/>
                        </a:rPr>
                        <a:t>Mức</a:t>
                      </a:r>
                      <a:r>
                        <a:rPr lang="en-US" sz="1500" b="1" dirty="0" smtClean="0">
                          <a:effectLst/>
                          <a:latin typeface="Times New Roman" panose="02020603050405020304" pitchFamily="18" charset="0"/>
                          <a:ea typeface="Times New Roman" panose="02020603050405020304" pitchFamily="18" charset="0"/>
                        </a:rPr>
                        <a:t> </a:t>
                      </a:r>
                      <a:r>
                        <a:rPr lang="en-US" sz="1500" b="1" dirty="0" err="1" smtClean="0">
                          <a:effectLst/>
                          <a:latin typeface="Times New Roman" panose="02020603050405020304" pitchFamily="18" charset="0"/>
                          <a:ea typeface="Times New Roman" panose="02020603050405020304" pitchFamily="18" charset="0"/>
                        </a:rPr>
                        <a:t>độ</a:t>
                      </a:r>
                      <a:r>
                        <a:rPr lang="en-US" sz="1500" b="1" dirty="0" smtClean="0">
                          <a:effectLst/>
                          <a:latin typeface="Times New Roman" panose="02020603050405020304" pitchFamily="18" charset="0"/>
                          <a:ea typeface="Times New Roman" panose="02020603050405020304" pitchFamily="18" charset="0"/>
                        </a:rPr>
                        <a:t> </a:t>
                      </a:r>
                      <a:r>
                        <a:rPr lang="en-US" sz="1500" b="1" dirty="0" err="1" smtClean="0">
                          <a:effectLst/>
                          <a:latin typeface="Times New Roman" panose="02020603050405020304" pitchFamily="18" charset="0"/>
                          <a:ea typeface="Times New Roman" panose="02020603050405020304" pitchFamily="18" charset="0"/>
                        </a:rPr>
                        <a:t>đạt</a:t>
                      </a:r>
                      <a:r>
                        <a:rPr lang="en-US" sz="1500" b="1" dirty="0" smtClean="0">
                          <a:effectLst/>
                          <a:latin typeface="Times New Roman" panose="02020603050405020304" pitchFamily="18" charset="0"/>
                          <a:ea typeface="Times New Roman" panose="02020603050405020304" pitchFamily="18" charset="0"/>
                        </a:rPr>
                        <a:t> </a:t>
                      </a:r>
                      <a:r>
                        <a:rPr lang="en-US" sz="1500" b="1" dirty="0" err="1" smtClean="0">
                          <a:effectLst/>
                          <a:latin typeface="Times New Roman" panose="02020603050405020304" pitchFamily="18" charset="0"/>
                          <a:ea typeface="Times New Roman" panose="02020603050405020304" pitchFamily="18" charset="0"/>
                        </a:rPr>
                        <a:t>chuẩn</a:t>
                      </a:r>
                      <a:r>
                        <a:rPr lang="en-US" sz="1500" b="1" dirty="0" smtClean="0">
                          <a:effectLst/>
                          <a:latin typeface="Times New Roman" panose="02020603050405020304" pitchFamily="18" charset="0"/>
                          <a:ea typeface="Times New Roman" panose="02020603050405020304" pitchFamily="18" charset="0"/>
                        </a:rPr>
                        <a:t> </a:t>
                      </a:r>
                      <a:r>
                        <a:rPr lang="en-US" sz="1500" b="1" dirty="0" err="1" smtClean="0">
                          <a:effectLst/>
                          <a:latin typeface="Times New Roman" panose="02020603050405020304" pitchFamily="18" charset="0"/>
                          <a:ea typeface="Times New Roman" panose="02020603050405020304" pitchFamily="18" charset="0"/>
                        </a:rPr>
                        <a:t>quy</a:t>
                      </a:r>
                      <a:r>
                        <a:rPr lang="en-US" sz="1500" b="1" dirty="0" smtClean="0">
                          <a:effectLst/>
                          <a:latin typeface="Times New Roman" panose="02020603050405020304" pitchFamily="18" charset="0"/>
                          <a:ea typeface="Times New Roman" panose="02020603050405020304" pitchFamily="18" charset="0"/>
                        </a:rPr>
                        <a:t> </a:t>
                      </a:r>
                      <a:r>
                        <a:rPr lang="en-US" sz="1500" b="1" dirty="0" err="1" smtClean="0">
                          <a:effectLst/>
                          <a:latin typeface="Times New Roman" panose="02020603050405020304" pitchFamily="18" charset="0"/>
                          <a:ea typeface="Times New Roman" panose="02020603050405020304" pitchFamily="18" charset="0"/>
                        </a:rPr>
                        <a:t>định</a:t>
                      </a:r>
                      <a:endParaRPr lang="en-US" sz="1500" b="1"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pPr marL="0" marR="0" algn="ctr">
                        <a:spcBef>
                          <a:spcPts val="0"/>
                        </a:spcBef>
                        <a:spcAft>
                          <a:spcPts val="0"/>
                        </a:spcAft>
                      </a:pPr>
                      <a:endParaRPr lang="en-US" sz="1800" dirty="0" smtClean="0">
                        <a:effectLst/>
                        <a:latin typeface="Times New Roman" panose="02020603050405020304" pitchFamily="18" charset="0"/>
                        <a:ea typeface="Times New Roman" panose="02020603050405020304" pitchFamily="18" charset="0"/>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marL="0" marR="0" algn="ctr">
                        <a:spcBef>
                          <a:spcPts val="0"/>
                        </a:spcBef>
                        <a:spcAft>
                          <a:spcPts val="0"/>
                        </a:spcAft>
                      </a:pPr>
                      <a:r>
                        <a:rPr lang="en-US" sz="1500" b="1">
                          <a:effectLst/>
                          <a:latin typeface="Times New Roman" panose="02020603050405020304" pitchFamily="18" charset="0"/>
                          <a:ea typeface="Times New Roman" panose="02020603050405020304" pitchFamily="18" charset="0"/>
                        </a:rPr>
                        <a:t>Trọng</a:t>
                      </a:r>
                      <a:endParaRPr lang="en-US" sz="1500">
                        <a:effectLst/>
                        <a:latin typeface="Times New Roman" panose="02020603050405020304" pitchFamily="18" charset="0"/>
                        <a:ea typeface="Times New Roman" panose="02020603050405020304" pitchFamily="18" charset="0"/>
                      </a:endParaRPr>
                    </a:p>
                    <a:p>
                      <a:pPr marL="0" marR="0" algn="ctr">
                        <a:lnSpc>
                          <a:spcPts val="1145"/>
                        </a:lnSpc>
                        <a:spcBef>
                          <a:spcPts val="0"/>
                        </a:spcBef>
                        <a:spcAft>
                          <a:spcPts val="0"/>
                        </a:spcAft>
                      </a:pPr>
                      <a:r>
                        <a:rPr lang="en-US" sz="1500" b="1">
                          <a:effectLst/>
                          <a:latin typeface="Times New Roman" panose="02020603050405020304" pitchFamily="18" charset="0"/>
                          <a:ea typeface="Times New Roman" panose="02020603050405020304" pitchFamily="18" charset="0"/>
                        </a:rPr>
                        <a:t>số</a:t>
                      </a:r>
                      <a:endParaRPr lang="en-US" sz="15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06130177"/>
                  </a:ext>
                </a:extLst>
              </a:tr>
              <a:tr h="37335">
                <a:tc vMerge="1">
                  <a:txBody>
                    <a:bodyPr/>
                    <a:lstStyle/>
                    <a:p>
                      <a:endParaRPr lang="en-US"/>
                    </a:p>
                  </a:txBody>
                  <a:tcPr/>
                </a:tc>
                <a:tc rowSpan="2">
                  <a:txBody>
                    <a:bodyPr/>
                    <a:lstStyle/>
                    <a:p>
                      <a:pPr marL="406400" marR="0" algn="l">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MỨC F</a:t>
                      </a:r>
                      <a:endParaRPr lang="en-US" sz="1500" dirty="0">
                        <a:effectLst/>
                        <a:latin typeface="Times New Roman" panose="02020603050405020304" pitchFamily="18" charset="0"/>
                        <a:ea typeface="Times New Roman" panose="02020603050405020304" pitchFamily="18" charset="0"/>
                      </a:endParaRPr>
                    </a:p>
                    <a:p>
                      <a:pPr marL="431800" marR="0" algn="l">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(0-3.9)</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457200" marR="0" algn="l">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MỨC D</a:t>
                      </a:r>
                      <a:endParaRPr lang="en-US" sz="1500" dirty="0">
                        <a:effectLst/>
                        <a:latin typeface="Times New Roman" panose="02020603050405020304" pitchFamily="18" charset="0"/>
                        <a:ea typeface="Times New Roman" panose="02020603050405020304" pitchFamily="18" charset="0"/>
                      </a:endParaRPr>
                    </a:p>
                    <a:p>
                      <a:pPr marL="431800" marR="0" algn="l">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(4.0-5.4)</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93700" marR="0" algn="l">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MỨC C</a:t>
                      </a:r>
                      <a:endParaRPr lang="en-US" sz="1500" dirty="0">
                        <a:effectLst/>
                        <a:latin typeface="Times New Roman" panose="02020603050405020304" pitchFamily="18" charset="0"/>
                        <a:ea typeface="Times New Roman" panose="02020603050405020304" pitchFamily="18" charset="0"/>
                      </a:endParaRPr>
                    </a:p>
                    <a:p>
                      <a:pPr marL="0" marR="0" algn="ctr">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(5.5-6.9)</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711200" marR="0" algn="l">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MỨC B</a:t>
                      </a:r>
                      <a:endParaRPr lang="en-US" sz="1500" dirty="0">
                        <a:effectLst/>
                        <a:latin typeface="Times New Roman" panose="02020603050405020304" pitchFamily="18" charset="0"/>
                        <a:ea typeface="Times New Roman" panose="02020603050405020304" pitchFamily="18" charset="0"/>
                      </a:endParaRPr>
                    </a:p>
                    <a:p>
                      <a:pPr marL="698500" marR="0" algn="l">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(7.0-8.4)</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825500" marR="0" algn="l">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MỨC A</a:t>
                      </a:r>
                      <a:endParaRPr lang="en-US" sz="1500" dirty="0">
                        <a:effectLst/>
                        <a:latin typeface="Times New Roman" panose="02020603050405020304" pitchFamily="18" charset="0"/>
                        <a:ea typeface="Times New Roman" panose="02020603050405020304" pitchFamily="18" charset="0"/>
                      </a:endParaRPr>
                    </a:p>
                    <a:p>
                      <a:pPr marL="812800" marR="0" algn="l">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(8.5-10)</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3785633537"/>
                  </a:ext>
                </a:extLst>
              </a:tr>
              <a:tr h="380439">
                <a:tc>
                  <a:txBody>
                    <a:bodyPr/>
                    <a:lstStyle/>
                    <a:p>
                      <a:pPr marL="0" marR="0" algn="ctr">
                        <a:spcBef>
                          <a:spcPts val="0"/>
                        </a:spcBef>
                        <a:spcAft>
                          <a:spcPts val="0"/>
                        </a:spcAft>
                      </a:pPr>
                      <a:r>
                        <a:rPr lang="en-US" sz="15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2108973179"/>
                  </a:ext>
                </a:extLst>
              </a:tr>
              <a:tr h="1462208">
                <a:tc>
                  <a:txBody>
                    <a:bodyPr/>
                    <a:lstStyle/>
                    <a:p>
                      <a:pPr marL="76200" marR="0" algn="ctr">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Nội</a:t>
                      </a:r>
                      <a:r>
                        <a:rPr lang="en-US" sz="1500" dirty="0">
                          <a:effectLst/>
                          <a:latin typeface="Times New Roman" panose="02020603050405020304" pitchFamily="18" charset="0"/>
                          <a:ea typeface="Times New Roman" panose="02020603050405020304" pitchFamily="18" charset="0"/>
                        </a:rPr>
                        <a:t> dung</a:t>
                      </a:r>
                    </a:p>
                    <a:p>
                      <a:pPr marL="76200" marR="0" algn="ctr">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báo</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cáo</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có</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nội</a:t>
                      </a:r>
                      <a:r>
                        <a:rPr lang="en-US" sz="1500" dirty="0">
                          <a:effectLst/>
                          <a:latin typeface="Times New Roman" panose="02020603050405020304" pitchFamily="18" charset="0"/>
                          <a:ea typeface="Times New Roman" panose="02020603050405020304" pitchFamily="18" charset="0"/>
                        </a:rPr>
                        <a:t>  </a:t>
                      </a:r>
                      <a:r>
                        <a:rPr lang="en-US" sz="1500" dirty="0" smtClean="0">
                          <a:effectLst/>
                          <a:latin typeface="Times New Roman" panose="02020603050405020304" pitchFamily="18" charset="0"/>
                          <a:ea typeface="Times New Roman" panose="02020603050405020304" pitchFamily="18" charset="0"/>
                        </a:rPr>
                        <a:t>dung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hoặc</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nội</a:t>
                      </a:r>
                      <a:r>
                        <a:rPr lang="en-US" sz="1500" dirty="0">
                          <a:effectLst/>
                          <a:latin typeface="Times New Roman" panose="02020603050405020304" pitchFamily="18" charset="0"/>
                          <a:ea typeface="Times New Roman" panose="02020603050405020304" pitchFamily="18" charset="0"/>
                        </a:rPr>
                        <a:t>  dung </a:t>
                      </a:r>
                      <a:r>
                        <a:rPr lang="en-US" sz="1500" dirty="0" err="1" smtClean="0">
                          <a:effectLst/>
                          <a:latin typeface="Times New Roman" panose="02020603050405020304" pitchFamily="18" charset="0"/>
                          <a:ea typeface="Times New Roman" panose="02020603050405020304" pitchFamily="18" charset="0"/>
                        </a:rPr>
                        <a:t>không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phù</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yêu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cầu</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Nội</a:t>
                      </a:r>
                      <a:r>
                        <a:rPr lang="en-US" sz="1500" dirty="0">
                          <a:effectLst/>
                          <a:latin typeface="Times New Roman" panose="02020603050405020304" pitchFamily="18" charset="0"/>
                          <a:ea typeface="Times New Roman" panose="02020603050405020304" pitchFamily="18" charset="0"/>
                        </a:rPr>
                        <a:t>  dung </a:t>
                      </a:r>
                      <a:r>
                        <a:rPr lang="en-US" sz="1500" dirty="0" err="1">
                          <a:effectLst/>
                          <a:latin typeface="Times New Roman" panose="02020603050405020304" pitchFamily="18" charset="0"/>
                          <a:ea typeface="Times New Roman" panose="02020603050405020304" pitchFamily="18" charset="0"/>
                        </a:rPr>
                        <a:t>phù</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với</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yêu</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cầu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ảnh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giải</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thích</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chưa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rõ</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ràng</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Nội</a:t>
                      </a:r>
                      <a:r>
                        <a:rPr lang="en-US" sz="1500" dirty="0">
                          <a:effectLst/>
                          <a:latin typeface="Times New Roman" panose="02020603050405020304" pitchFamily="18" charset="0"/>
                          <a:ea typeface="Times New Roman" panose="02020603050405020304" pitchFamily="18" charset="0"/>
                        </a:rPr>
                        <a:t> dung </a:t>
                      </a:r>
                      <a:r>
                        <a:rPr lang="en-US" sz="1500" dirty="0" err="1">
                          <a:effectLst/>
                          <a:latin typeface="Times New Roman" panose="02020603050405020304" pitchFamily="18" charset="0"/>
                          <a:ea typeface="Times New Roman" panose="02020603050405020304" pitchFamily="18" charset="0"/>
                        </a:rPr>
                        <a:t>phù</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yêu</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cầu</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Sử</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dụng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thuật</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ngữ</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đơn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giản</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dễhiểu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ảnh</a:t>
                      </a:r>
                      <a:r>
                        <a:rPr lang="en-US" sz="1500" dirty="0">
                          <a:effectLst/>
                          <a:latin typeface="Times New Roman" panose="02020603050405020304" pitchFamily="18" charset="0"/>
                          <a:ea typeface="Times New Roman" panose="02020603050405020304" pitchFamily="18" charset="0"/>
                        </a:rPr>
                        <a:t> minh </a:t>
                      </a:r>
                      <a:r>
                        <a:rPr lang="en-US" sz="1500" dirty="0" err="1">
                          <a:effectLst/>
                          <a:latin typeface="Times New Roman" panose="02020603050405020304" pitchFamily="18" charset="0"/>
                          <a:ea typeface="Times New Roman" panose="02020603050405020304" pitchFamily="18" charset="0"/>
                        </a:rPr>
                        <a:t>họa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rõ</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đẹp</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Nội</a:t>
                      </a:r>
                      <a:r>
                        <a:rPr lang="en-US" sz="1500" dirty="0">
                          <a:effectLst/>
                          <a:latin typeface="Times New Roman" panose="02020603050405020304" pitchFamily="18" charset="0"/>
                          <a:ea typeface="Times New Roman" panose="02020603050405020304" pitchFamily="18" charset="0"/>
                        </a:rPr>
                        <a:t> dung </a:t>
                      </a:r>
                      <a:r>
                        <a:rPr lang="en-US" sz="1500" dirty="0" err="1">
                          <a:effectLst/>
                          <a:latin typeface="Times New Roman" panose="02020603050405020304" pitchFamily="18" charset="0"/>
                          <a:ea typeface="Times New Roman" panose="02020603050405020304" pitchFamily="18" charset="0"/>
                        </a:rPr>
                        <a:t>phù</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yêu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cầu</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Sử</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dụng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thuật</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ngữ</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đơn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giản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dễ</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hiểu</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Hình</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ảnh</a:t>
                      </a:r>
                      <a:r>
                        <a:rPr lang="en-US" sz="1500" dirty="0">
                          <a:effectLst/>
                          <a:latin typeface="Times New Roman" panose="02020603050405020304" pitchFamily="18" charset="0"/>
                          <a:ea typeface="Times New Roman" panose="02020603050405020304" pitchFamily="18" charset="0"/>
                        </a:rPr>
                        <a:t> minh </a:t>
                      </a:r>
                      <a:r>
                        <a:rPr lang="en-US" sz="1500" dirty="0" err="1">
                          <a:effectLst/>
                          <a:latin typeface="Times New Roman" panose="02020603050405020304" pitchFamily="18" charset="0"/>
                          <a:ea typeface="Times New Roman" panose="02020603050405020304" pitchFamily="18" charset="0"/>
                        </a:rPr>
                        <a:t>họa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rõ</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đẹp</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phong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phú</a:t>
                      </a:r>
                      <a:r>
                        <a:rPr lang="en-US" sz="15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Nội</a:t>
                      </a:r>
                      <a:r>
                        <a:rPr lang="en-US" sz="1500" dirty="0">
                          <a:effectLst/>
                          <a:latin typeface="Times New Roman" panose="02020603050405020304" pitchFamily="18" charset="0"/>
                          <a:ea typeface="Times New Roman" panose="02020603050405020304" pitchFamily="18" charset="0"/>
                        </a:rPr>
                        <a:t>  dung </a:t>
                      </a:r>
                      <a:r>
                        <a:rPr lang="en-US" sz="1500" dirty="0" err="1">
                          <a:effectLst/>
                          <a:latin typeface="Times New Roman" panose="02020603050405020304" pitchFamily="18" charset="0"/>
                          <a:ea typeface="Times New Roman" panose="02020603050405020304" pitchFamily="18" charset="0"/>
                        </a:rPr>
                        <a:t>phù</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yêu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cầu</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Sử</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dụng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thuật</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ngữ</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đơn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giản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dễ</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hiểu</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Hình</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ảnh</a:t>
                      </a:r>
                      <a:r>
                        <a:rPr lang="en-US" sz="1500" dirty="0" smtClean="0">
                          <a:effectLst/>
                          <a:latin typeface="Times New Roman" panose="02020603050405020304" pitchFamily="18" charset="0"/>
                          <a:ea typeface="Times New Roman" panose="02020603050405020304" pitchFamily="18" charset="0"/>
                        </a:rPr>
                        <a:t> </a:t>
                      </a:r>
                      <a:r>
                        <a:rPr lang="en-US" sz="1500" dirty="0">
                          <a:effectLst/>
                          <a:latin typeface="Times New Roman" panose="02020603050405020304" pitchFamily="18" charset="0"/>
                          <a:ea typeface="Times New Roman" panose="02020603050405020304" pitchFamily="18" charset="0"/>
                        </a:rPr>
                        <a:t>minh </a:t>
                      </a:r>
                      <a:r>
                        <a:rPr lang="en-US" sz="1500" dirty="0" err="1">
                          <a:effectLst/>
                          <a:latin typeface="Times New Roman" panose="02020603050405020304" pitchFamily="18" charset="0"/>
                          <a:ea typeface="Times New Roman" panose="02020603050405020304" pitchFamily="18" charset="0"/>
                        </a:rPr>
                        <a:t>họa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rõ</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đẹp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phong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phú</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effectLst/>
                          <a:latin typeface="Times New Roman" panose="02020603050405020304" pitchFamily="18" charset="0"/>
                          <a:ea typeface="Times New Roman" panose="02020603050405020304" pitchFamily="18" charset="0"/>
                        </a:rPr>
                        <a:t>50%</a:t>
                      </a:r>
                      <a:endParaRPr lang="en-US" sz="15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09191931"/>
                  </a:ext>
                </a:extLst>
              </a:tr>
              <a:tr h="1253321">
                <a:tc>
                  <a:txBody>
                    <a:bodyPr/>
                    <a:lstStyle/>
                    <a:p>
                      <a:pPr marL="76200" marR="0" algn="ctr">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Trình</a:t>
                      </a:r>
                    </a:p>
                    <a:p>
                      <a:pPr marL="76200" marR="0" algn="ctr">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bày slide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just">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Slide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quá</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sơ</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sài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đủ</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số</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lượng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theo</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quy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định</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Slide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số</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lượng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phù</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sử</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dụng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từ</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ngũ</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ảnh</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rõ</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Slide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bố</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cục</a:t>
                      </a:r>
                      <a:r>
                        <a:rPr lang="en-US" sz="1500" dirty="0">
                          <a:effectLst/>
                          <a:latin typeface="Times New Roman" panose="02020603050405020304" pitchFamily="18" charset="0"/>
                          <a:ea typeface="Times New Roman" panose="02020603050405020304" pitchFamily="18" charset="0"/>
                        </a:rPr>
                        <a:t> </a:t>
                      </a:r>
                      <a:r>
                        <a:rPr lang="en-US" sz="1500" dirty="0" smtClean="0">
                          <a:effectLst/>
                          <a:latin typeface="Times New Roman" panose="02020603050405020304" pitchFamily="18" charset="0"/>
                          <a:ea typeface="Times New Roman" panose="02020603050405020304" pitchFamily="18" charset="0"/>
                        </a:rPr>
                        <a:t>logic,</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Rõ</a:t>
                      </a:r>
                      <a:r>
                        <a:rPr lang="en-US" sz="150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r>
                        <a:rPr lang="en-US" sz="150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gồm</a:t>
                      </a:r>
                      <a:r>
                        <a:rPr lang="en-US" sz="1500" dirty="0" smtClean="0">
                          <a:effectLst/>
                          <a:latin typeface="Times New Roman" panose="02020603050405020304" pitchFamily="18" charset="0"/>
                          <a:ea typeface="Times New Roman" panose="02020603050405020304" pitchFamily="18" charset="0"/>
                        </a:rPr>
                        <a:t> 3 </a:t>
                      </a:r>
                      <a:r>
                        <a:rPr lang="en-US" sz="1500" dirty="0" err="1" smtClean="0">
                          <a:effectLst/>
                          <a:latin typeface="Times New Roman" panose="02020603050405020304" pitchFamily="18" charset="0"/>
                          <a:ea typeface="Times New Roman" panose="02020603050405020304" pitchFamily="18" charset="0"/>
                        </a:rPr>
                        <a:t>phần</a:t>
                      </a:r>
                      <a:r>
                        <a:rPr lang="en-US" sz="1500" dirty="0" smtClean="0">
                          <a:effectLst/>
                          <a:latin typeface="Times New Roman" panose="02020603050405020304" pitchFamily="18" charset="0"/>
                          <a:ea typeface="Times New Roman" panose="02020603050405020304" pitchFamily="18" charset="0"/>
                        </a:rPr>
                        <a:t> (introduction, body and conclusion). </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just">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Slide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bố</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cục</a:t>
                      </a:r>
                      <a:r>
                        <a:rPr lang="en-US" sz="1500" dirty="0">
                          <a:effectLst/>
                          <a:latin typeface="Times New Roman" panose="02020603050405020304" pitchFamily="18" charset="0"/>
                          <a:ea typeface="Times New Roman" panose="02020603050405020304" pitchFamily="18" charset="0"/>
                        </a:rPr>
                        <a:t> logic, </a:t>
                      </a:r>
                      <a:r>
                        <a:rPr lang="en-US" sz="1500" dirty="0" err="1" smtClean="0">
                          <a:effectLst/>
                          <a:latin typeface="Times New Roman" panose="02020603050405020304" pitchFamily="18" charset="0"/>
                          <a:ea typeface="Times New Roman" panose="02020603050405020304" pitchFamily="18" charset="0"/>
                        </a:rPr>
                        <a:t>rõ</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gồm</a:t>
                      </a:r>
                      <a:r>
                        <a:rPr lang="en-US" sz="1500" dirty="0">
                          <a:effectLst/>
                          <a:latin typeface="Times New Roman" panose="02020603050405020304" pitchFamily="18" charset="0"/>
                          <a:ea typeface="Times New Roman" panose="02020603050405020304" pitchFamily="18" charset="0"/>
                        </a:rPr>
                        <a:t>  3  </a:t>
                      </a:r>
                      <a:r>
                        <a:rPr lang="en-US" sz="1500" dirty="0" err="1">
                          <a:effectLst/>
                          <a:latin typeface="Times New Roman" panose="02020603050405020304" pitchFamily="18" charset="0"/>
                          <a:ea typeface="Times New Roman" panose="02020603050405020304" pitchFamily="18" charset="0"/>
                        </a:rPr>
                        <a:t>phần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thể</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hiện</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sự</a:t>
                      </a:r>
                      <a:r>
                        <a:rPr lang="en-US" sz="1500" baseline="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thành</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thạo</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trong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bày</a:t>
                      </a:r>
                      <a:r>
                        <a:rPr lang="en-US" sz="1500" dirty="0" smtClean="0">
                          <a:effectLst/>
                          <a:latin typeface="Times New Roman" panose="02020603050405020304" pitchFamily="18" charset="0"/>
                          <a:ea typeface="Times New Roman" panose="02020603050405020304" pitchFamily="18" charset="0"/>
                        </a:rPr>
                        <a:t>.</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Slide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bố</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cục</a:t>
                      </a:r>
                      <a:r>
                        <a:rPr lang="en-US" sz="1500" dirty="0">
                          <a:effectLst/>
                          <a:latin typeface="Times New Roman" panose="02020603050405020304" pitchFamily="18" charset="0"/>
                          <a:ea typeface="Times New Roman" panose="02020603050405020304" pitchFamily="18" charset="0"/>
                        </a:rPr>
                        <a:t> logic, </a:t>
                      </a:r>
                      <a:r>
                        <a:rPr lang="en-US" sz="1500" dirty="0" err="1" smtClean="0">
                          <a:effectLst/>
                          <a:latin typeface="Times New Roman" panose="02020603050405020304" pitchFamily="18" charset="0"/>
                          <a:ea typeface="Times New Roman" panose="02020603050405020304" pitchFamily="18" charset="0"/>
                        </a:rPr>
                        <a:t>rõ</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gồm</a:t>
                      </a:r>
                      <a:r>
                        <a:rPr lang="en-US" sz="1500" dirty="0">
                          <a:effectLst/>
                          <a:latin typeface="Times New Roman" panose="02020603050405020304" pitchFamily="18" charset="0"/>
                          <a:ea typeface="Times New Roman" panose="02020603050405020304" pitchFamily="18" charset="0"/>
                        </a:rPr>
                        <a:t> 3 </a:t>
                      </a:r>
                      <a:r>
                        <a:rPr lang="en-US" sz="1500" dirty="0" err="1">
                          <a:effectLst/>
                          <a:latin typeface="Times New Roman" panose="02020603050405020304" pitchFamily="18" charset="0"/>
                          <a:ea typeface="Times New Roman" panose="02020603050405020304" pitchFamily="18" charset="0"/>
                        </a:rPr>
                        <a:t>phần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Thuật</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ngữ</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sử</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dụng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đơn</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giản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dễ</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hiểu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Thể</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hiện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sự</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thành</a:t>
                      </a:r>
                      <a:endParaRPr lang="en-US" sz="1500" dirty="0">
                        <a:effectLst/>
                        <a:latin typeface="Times New Roman" panose="02020603050405020304" pitchFamily="18" charset="0"/>
                        <a:ea typeface="Times New Roman" panose="02020603050405020304" pitchFamily="18" charset="0"/>
                      </a:endParaRPr>
                    </a:p>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thạo</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trong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ngôn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ngữ</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effectLst/>
                          <a:latin typeface="Times New Roman" panose="02020603050405020304" pitchFamily="18" charset="0"/>
                          <a:ea typeface="Times New Roman" panose="02020603050405020304" pitchFamily="18" charset="0"/>
                        </a:rPr>
                        <a:t>25%</a:t>
                      </a:r>
                      <a:endParaRPr lang="en-US" sz="15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7928357"/>
                  </a:ext>
                </a:extLst>
              </a:tr>
              <a:tr h="2297756">
                <a:tc>
                  <a:txBody>
                    <a:bodyPr/>
                    <a:lstStyle/>
                    <a:p>
                      <a:pPr marL="76200" marR="0" algn="ctr">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Thuyết</a:t>
                      </a:r>
                    </a:p>
                    <a:p>
                      <a:pPr marL="76200" marR="0" algn="ctr">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trình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smtClean="0">
                          <a:effectLst/>
                          <a:latin typeface="Times New Roman" panose="02020603050405020304" pitchFamily="18" charset="0"/>
                          <a:ea typeface="Times New Roman" panose="02020603050405020304" pitchFamily="18" charset="0"/>
                        </a:rPr>
                        <a:t>logic, </a:t>
                      </a:r>
                      <a:r>
                        <a:rPr lang="en-US" sz="1500" dirty="0" err="1" smtClean="0">
                          <a:effectLst/>
                          <a:latin typeface="Times New Roman" panose="02020603050405020304" pitchFamily="18" charset="0"/>
                          <a:ea typeface="Times New Roman" panose="02020603050405020304" pitchFamily="18" charset="0"/>
                        </a:rPr>
                        <a:t>vượt</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quá</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gian</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quy</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định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Sử</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dụng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thuật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ngữ</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đúng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phát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âm</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rõ</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giọng</a:t>
                      </a:r>
                      <a:endParaRPr lang="en-US" sz="1500" dirty="0">
                        <a:effectLst/>
                        <a:latin typeface="Times New Roman" panose="02020603050405020304" pitchFamily="18" charset="0"/>
                        <a:ea typeface="Times New Roman" panose="02020603050405020304" pitchFamily="18" charset="0"/>
                      </a:endParaRPr>
                    </a:p>
                    <a:p>
                      <a:pPr marL="254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nói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nhỏ</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Người</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nghe</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không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hiểu</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Bài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đầy</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đủ</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Giọng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nói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nhỏ</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phát</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âm</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còn</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một</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số</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từ</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rõ</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sử</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dụng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thuật</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ngữ</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phức</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tạp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chưa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có</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tương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tác</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với</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người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nghe</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khi</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trình</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Phần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có</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bố</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cục</a:t>
                      </a:r>
                      <a:r>
                        <a:rPr lang="en-US" sz="1500" dirty="0">
                          <a:effectLst/>
                          <a:latin typeface="Times New Roman" panose="02020603050405020304" pitchFamily="18" charset="0"/>
                          <a:ea typeface="Times New Roman" panose="02020603050405020304" pitchFamily="18" charset="0"/>
                        </a:rPr>
                        <a:t> 3 </a:t>
                      </a:r>
                      <a:r>
                        <a:rPr lang="en-US" sz="1500" dirty="0" err="1" smtClean="0">
                          <a:effectLst/>
                          <a:latin typeface="Times New Roman" panose="02020603050405020304" pitchFamily="18" charset="0"/>
                          <a:ea typeface="Times New Roman" panose="02020603050405020304" pitchFamily="18" charset="0"/>
                        </a:rPr>
                        <a:t>phần</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rõ</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Giọng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nói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vừa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phải</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rõ</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dễ</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nghe</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gian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bày</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đúng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quy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định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thỉnh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thoảng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có</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tương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người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nghe</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Người</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nghe</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có</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thể</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hiểu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kịp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theo</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dõi</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nội</a:t>
                      </a:r>
                      <a:r>
                        <a:rPr lang="en-US" sz="1500" dirty="0" smtClean="0">
                          <a:effectLst/>
                          <a:latin typeface="Times New Roman" panose="02020603050405020304" pitchFamily="18" charset="0"/>
                          <a:ea typeface="Times New Roman" panose="02020603050405020304" pitchFamily="18" charset="0"/>
                        </a:rPr>
                        <a:t> </a:t>
                      </a:r>
                      <a:r>
                        <a:rPr lang="en-US" sz="1500" dirty="0">
                          <a:effectLst/>
                          <a:latin typeface="Times New Roman" panose="02020603050405020304" pitchFamily="18" charset="0"/>
                          <a:ea typeface="Times New Roman" panose="02020603050405020304" pitchFamily="18" charset="0"/>
                        </a:rPr>
                        <a:t>dung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Phần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ngắn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gọn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dễ</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hiểu</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Sử</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dụng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thuật</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ngữ</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đơn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giản</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dễ</a:t>
                      </a:r>
                      <a:r>
                        <a:rPr lang="en-US" sz="1500" baseline="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hiểu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Bố</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cục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rõ</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Giọng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nói</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rõ</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lưu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loát</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gian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bày</a:t>
                      </a:r>
                      <a:r>
                        <a:rPr lang="en-US" sz="1500" baseline="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đúng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quy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định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Tương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tốt</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với</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người</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nghe</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Người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nghe</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có</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thể</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hiểu</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được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nội</a:t>
                      </a:r>
                      <a:r>
                        <a:rPr lang="en-US" sz="1500" dirty="0">
                          <a:effectLst/>
                          <a:latin typeface="Times New Roman" panose="02020603050405020304" pitchFamily="18" charset="0"/>
                          <a:ea typeface="Times New Roman" panose="02020603050405020304" pitchFamily="18" charset="0"/>
                        </a:rPr>
                        <a:t> dung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Phần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ngắn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gọn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Bố</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cục</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rõ</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Giọng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nói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rõ</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lưu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loát</a:t>
                      </a:r>
                      <a:r>
                        <a:rPr lang="en-US" sz="1500" dirty="0">
                          <a:effectLst/>
                          <a:latin typeface="Times New Roman" panose="02020603050405020304" pitchFamily="18" charset="0"/>
                          <a:ea typeface="Times New Roman" panose="02020603050405020304" pitchFamily="18" charset="0"/>
                        </a:rPr>
                        <a:t>. </a:t>
                      </a:r>
                      <a:r>
                        <a:rPr lang="en-US" sz="1500" dirty="0" smtClean="0">
                          <a:effectLst/>
                          <a:latin typeface="Times New Roman" panose="02020603050405020304" pitchFamily="18" charset="0"/>
                          <a:ea typeface="Times New Roman" panose="02020603050405020304" pitchFamily="18" charset="0"/>
                        </a:rPr>
                        <a:t>Thu</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hút</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sự</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chú</a:t>
                      </a:r>
                      <a:r>
                        <a:rPr lang="en-US" sz="1500" dirty="0">
                          <a:effectLst/>
                          <a:latin typeface="Times New Roman" panose="02020603050405020304" pitchFamily="18" charset="0"/>
                          <a:ea typeface="Times New Roman" panose="02020603050405020304" pitchFamily="18" charset="0"/>
                        </a:rPr>
                        <a:t> ý </a:t>
                      </a:r>
                      <a:r>
                        <a:rPr lang="en-US" sz="1500" dirty="0" err="1">
                          <a:effectLst/>
                          <a:latin typeface="Times New Roman" panose="02020603050405020304" pitchFamily="18" charset="0"/>
                          <a:ea typeface="Times New Roman" panose="02020603050405020304" pitchFamily="18" charset="0"/>
                        </a:rPr>
                        <a:t>của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người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nghe</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tương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tác</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tốt</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người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nghe</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Người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nghe</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có</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thể</a:t>
                      </a:r>
                      <a:r>
                        <a:rPr lang="en-US" sz="1500" baseline="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hiểu</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theo</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kịp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tất</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cả</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nội</a:t>
                      </a:r>
                      <a:r>
                        <a:rPr lang="en-US" sz="1500" dirty="0">
                          <a:effectLst/>
                          <a:latin typeface="Times New Roman" panose="02020603050405020304" pitchFamily="18" charset="0"/>
                          <a:ea typeface="Times New Roman" panose="02020603050405020304" pitchFamily="18" charset="0"/>
                        </a:rPr>
                        <a:t> dung </a:t>
                      </a:r>
                      <a:r>
                        <a:rPr lang="en-US" sz="1500" dirty="0" err="1" smtClean="0">
                          <a:effectLst/>
                          <a:latin typeface="Times New Roman" panose="02020603050405020304" pitchFamily="18" charset="0"/>
                          <a:ea typeface="Times New Roman" panose="02020603050405020304" pitchFamily="18" charset="0"/>
                        </a:rPr>
                        <a:t>trình</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Thời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gian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trình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bày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đúng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quy</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định</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4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25%</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40923322"/>
                  </a:ext>
                </a:extLst>
              </a:tr>
            </a:tbl>
          </a:graphicData>
        </a:graphic>
      </p:graphicFrame>
    </p:spTree>
    <p:extLst>
      <p:ext uri="{BB962C8B-B14F-4D97-AF65-F5344CB8AC3E}">
        <p14:creationId xmlns:p14="http://schemas.microsoft.com/office/powerpoint/2010/main" val="452002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PGS.TS Nguyễn Hoàng Việt - Phòng Quản lý khoa học</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C7D689-B13B-4780-8EFB-D92EDA637AC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Rectangle 7"/>
          <p:cNvSpPr/>
          <p:nvPr/>
        </p:nvSpPr>
        <p:spPr>
          <a:xfrm>
            <a:off x="1817225" y="235663"/>
            <a:ext cx="8981955"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Ví</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dụ</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Rubric: </a:t>
            </a:r>
            <a:r>
              <a:rPr lang="en-US" sz="2400" b="1" dirty="0" err="1" smtClean="0">
                <a:solidFill>
                  <a:prstClr val="black"/>
                </a:solidFill>
                <a:latin typeface="Times New Roman" panose="02020603050405020304" pitchFamily="18" charset="0"/>
                <a:cs typeface="Times New Roman" panose="02020603050405020304" pitchFamily="18" charset="0"/>
              </a:rPr>
              <a:t>Đánh</a:t>
            </a:r>
            <a:r>
              <a:rPr lang="en-US" sz="2400" b="1" dirty="0" smtClean="0">
                <a:solidFill>
                  <a:prstClr val="black"/>
                </a:solidFill>
                <a:latin typeface="Times New Roman" panose="02020603050405020304" pitchFamily="18" charset="0"/>
                <a:cs typeface="Times New Roman" panose="02020603050405020304" pitchFamily="18" charset="0"/>
              </a:rPr>
              <a:t> </a:t>
            </a:r>
            <a:r>
              <a:rPr lang="en-US" sz="2400" b="1" dirty="0" err="1" smtClean="0">
                <a:solidFill>
                  <a:prstClr val="black"/>
                </a:solidFill>
                <a:latin typeface="Times New Roman" panose="02020603050405020304" pitchFamily="18" charset="0"/>
                <a:cs typeface="Times New Roman" panose="02020603050405020304" pitchFamily="18" charset="0"/>
              </a:rPr>
              <a:t>giá</a:t>
            </a:r>
            <a:r>
              <a:rPr lang="en-US" sz="2400" b="1" dirty="0" smtClean="0">
                <a:solidFill>
                  <a:prstClr val="black"/>
                </a:solidFill>
                <a:latin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Thảo</a:t>
            </a:r>
            <a:r>
              <a:rPr kumimoji="0" lang="en-US" sz="2400" b="1"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luận</a:t>
            </a:r>
            <a:r>
              <a:rPr kumimoji="0" lang="en-US" sz="2400" b="1"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nhóm</a:t>
            </a:r>
            <a:r>
              <a:rPr kumimoji="0" lang="en-US" sz="2400" b="1"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(Teamwork Assessment)</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575657405"/>
              </p:ext>
            </p:extLst>
          </p:nvPr>
        </p:nvGraphicFramePr>
        <p:xfrm>
          <a:off x="599769" y="717757"/>
          <a:ext cx="11021960" cy="5505090"/>
        </p:xfrm>
        <a:graphic>
          <a:graphicData uri="http://schemas.openxmlformats.org/drawingml/2006/table">
            <a:tbl>
              <a:tblPr firstRow="1" firstCol="1" bandRow="1"/>
              <a:tblGrid>
                <a:gridCol w="1106099">
                  <a:extLst>
                    <a:ext uri="{9D8B030D-6E8A-4147-A177-3AD203B41FA5}">
                      <a16:colId xmlns:a16="http://schemas.microsoft.com/office/drawing/2014/main" xmlns="" val="2361459810"/>
                    </a:ext>
                  </a:extLst>
                </a:gridCol>
                <a:gridCol w="1392384">
                  <a:extLst>
                    <a:ext uri="{9D8B030D-6E8A-4147-A177-3AD203B41FA5}">
                      <a16:colId xmlns:a16="http://schemas.microsoft.com/office/drawing/2014/main" xmlns="" val="2575976332"/>
                    </a:ext>
                  </a:extLst>
                </a:gridCol>
                <a:gridCol w="1601567">
                  <a:extLst>
                    <a:ext uri="{9D8B030D-6E8A-4147-A177-3AD203B41FA5}">
                      <a16:colId xmlns:a16="http://schemas.microsoft.com/office/drawing/2014/main" xmlns="" val="1882266427"/>
                    </a:ext>
                  </a:extLst>
                </a:gridCol>
                <a:gridCol w="1907458">
                  <a:extLst>
                    <a:ext uri="{9D8B030D-6E8A-4147-A177-3AD203B41FA5}">
                      <a16:colId xmlns:a16="http://schemas.microsoft.com/office/drawing/2014/main" xmlns="" val="2053626929"/>
                    </a:ext>
                  </a:extLst>
                </a:gridCol>
                <a:gridCol w="1946788">
                  <a:extLst>
                    <a:ext uri="{9D8B030D-6E8A-4147-A177-3AD203B41FA5}">
                      <a16:colId xmlns:a16="http://schemas.microsoft.com/office/drawing/2014/main" xmlns="" val="2937762322"/>
                    </a:ext>
                  </a:extLst>
                </a:gridCol>
                <a:gridCol w="2300748">
                  <a:extLst>
                    <a:ext uri="{9D8B030D-6E8A-4147-A177-3AD203B41FA5}">
                      <a16:colId xmlns:a16="http://schemas.microsoft.com/office/drawing/2014/main" xmlns="" val="3826137081"/>
                    </a:ext>
                  </a:extLst>
                </a:gridCol>
                <a:gridCol w="766916">
                  <a:extLst>
                    <a:ext uri="{9D8B030D-6E8A-4147-A177-3AD203B41FA5}">
                      <a16:colId xmlns:a16="http://schemas.microsoft.com/office/drawing/2014/main" xmlns="" val="972186781"/>
                    </a:ext>
                  </a:extLst>
                </a:gridCol>
              </a:tblGrid>
              <a:tr h="375051">
                <a:tc rowSpan="2">
                  <a:txBody>
                    <a:bodyPr/>
                    <a:lstStyle/>
                    <a:p>
                      <a:pPr marL="127000" marR="0">
                        <a:lnSpc>
                          <a:spcPct val="100000"/>
                        </a:lnSpc>
                        <a:spcBef>
                          <a:spcPts val="0"/>
                        </a:spcBef>
                        <a:spcAft>
                          <a:spcPts val="0"/>
                        </a:spcAft>
                      </a:pPr>
                      <a:r>
                        <a:rPr lang="en-US" sz="1500" b="1" dirty="0" err="1">
                          <a:effectLst/>
                          <a:latin typeface="Times New Roman" panose="02020603050405020304" pitchFamily="18" charset="0"/>
                          <a:ea typeface="Times New Roman" panose="02020603050405020304" pitchFamily="18" charset="0"/>
                        </a:rPr>
                        <a:t>Tiêu</a:t>
                      </a:r>
                      <a:r>
                        <a:rPr lang="en-US" sz="1500" b="1" dirty="0">
                          <a:effectLst/>
                          <a:latin typeface="Times New Roman" panose="02020603050405020304" pitchFamily="18" charset="0"/>
                          <a:ea typeface="Times New Roman" panose="02020603050405020304" pitchFamily="18" charset="0"/>
                        </a:rPr>
                        <a:t> </a:t>
                      </a:r>
                      <a:r>
                        <a:rPr lang="en-US" sz="1500" b="1" dirty="0" err="1">
                          <a:effectLst/>
                          <a:latin typeface="Times New Roman" panose="02020603050405020304" pitchFamily="18" charset="0"/>
                          <a:ea typeface="Times New Roman" panose="02020603050405020304" pitchFamily="18" charset="0"/>
                        </a:rPr>
                        <a:t>chí</a:t>
                      </a:r>
                      <a:r>
                        <a:rPr lang="en-US" sz="1500" b="1" dirty="0">
                          <a:effectLst/>
                          <a:latin typeface="Times New Roman" panose="02020603050405020304" pitchFamily="18" charset="0"/>
                          <a:ea typeface="Times New Roman" panose="02020603050405020304" pitchFamily="18" charset="0"/>
                        </a:rPr>
                        <a:t> </a:t>
                      </a:r>
                      <a:endParaRPr lang="en-US" sz="1500" dirty="0">
                        <a:effectLst/>
                        <a:latin typeface="Times New Roman" panose="02020603050405020304" pitchFamily="18" charset="0"/>
                        <a:ea typeface="Times New Roman" panose="02020603050405020304" pitchFamily="18" charset="0"/>
                      </a:endParaRPr>
                    </a:p>
                    <a:p>
                      <a:pPr marL="127000" marR="0">
                        <a:lnSpc>
                          <a:spcPct val="100000"/>
                        </a:lnSpc>
                        <a:spcBef>
                          <a:spcPts val="0"/>
                        </a:spcBef>
                        <a:spcAft>
                          <a:spcPts val="0"/>
                        </a:spcAft>
                      </a:pPr>
                      <a:r>
                        <a:rPr lang="en-US" sz="1500" b="1" dirty="0" err="1">
                          <a:effectLst/>
                          <a:latin typeface="Times New Roman" panose="02020603050405020304" pitchFamily="18" charset="0"/>
                          <a:ea typeface="Times New Roman" panose="02020603050405020304" pitchFamily="18" charset="0"/>
                        </a:rPr>
                        <a:t>Đánh</a:t>
                      </a:r>
                      <a:r>
                        <a:rPr lang="en-US" sz="1500" dirty="0">
                          <a:effectLst/>
                          <a:latin typeface="Times New Roman" panose="02020603050405020304" pitchFamily="18" charset="0"/>
                          <a:ea typeface="Times New Roman" panose="02020603050405020304" pitchFamily="18" charset="0"/>
                        </a:rPr>
                        <a:t> </a:t>
                      </a:r>
                      <a:r>
                        <a:rPr lang="en-US" sz="1500" b="1" dirty="0" err="1">
                          <a:effectLst/>
                          <a:latin typeface="Times New Roman" panose="02020603050405020304" pitchFamily="18" charset="0"/>
                          <a:ea typeface="Times New Roman" panose="02020603050405020304" pitchFamily="18" charset="0"/>
                        </a:rPr>
                        <a:t>giá</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5">
                  <a:txBody>
                    <a:bodyPr/>
                    <a:lstStyle/>
                    <a:p>
                      <a:pPr marL="0" marR="0" algn="ctr">
                        <a:lnSpc>
                          <a:spcPct val="100000"/>
                        </a:lnSpc>
                        <a:spcBef>
                          <a:spcPts val="0"/>
                        </a:spcBef>
                        <a:spcAft>
                          <a:spcPts val="0"/>
                        </a:spcAft>
                      </a:pPr>
                      <a:r>
                        <a:rPr lang="en-US" sz="1500" b="1">
                          <a:effectLst/>
                          <a:latin typeface="Times New Roman" panose="02020603050405020304" pitchFamily="18" charset="0"/>
                          <a:ea typeface="Times New Roman" panose="02020603050405020304" pitchFamily="18" charset="0"/>
                        </a:rPr>
                        <a:t>Mức độ đạt chuẩn quy định</a:t>
                      </a:r>
                      <a:endParaRPr lang="en-US" sz="15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00000"/>
                        </a:lnSpc>
                        <a:spcBef>
                          <a:spcPts val="0"/>
                        </a:spcBef>
                        <a:spcAft>
                          <a:spcPts val="0"/>
                        </a:spcAft>
                      </a:pPr>
                      <a:r>
                        <a:rPr lang="en-US" sz="1500" b="1">
                          <a:effectLst/>
                          <a:latin typeface="Times New Roman" panose="02020603050405020304" pitchFamily="18" charset="0"/>
                          <a:ea typeface="Times New Roman" panose="02020603050405020304" pitchFamily="18" charset="0"/>
                        </a:rPr>
                        <a:t>Trọng</a:t>
                      </a:r>
                      <a:endParaRPr lang="en-US" sz="1500">
                        <a:effectLst/>
                        <a:latin typeface="Times New Roman" panose="02020603050405020304" pitchFamily="18" charset="0"/>
                        <a:ea typeface="Times New Roman" panose="02020603050405020304" pitchFamily="18" charset="0"/>
                      </a:endParaRPr>
                    </a:p>
                    <a:p>
                      <a:pPr marL="0" marR="0" algn="ctr">
                        <a:lnSpc>
                          <a:spcPct val="100000"/>
                        </a:lnSpc>
                        <a:spcBef>
                          <a:spcPts val="0"/>
                        </a:spcBef>
                        <a:spcAft>
                          <a:spcPts val="0"/>
                        </a:spcAft>
                      </a:pPr>
                      <a:r>
                        <a:rPr lang="en-US" sz="1500" b="1">
                          <a:effectLst/>
                          <a:latin typeface="Times New Roman" panose="02020603050405020304" pitchFamily="18" charset="0"/>
                          <a:ea typeface="Times New Roman" panose="02020603050405020304" pitchFamily="18" charset="0"/>
                        </a:rPr>
                        <a:t>số</a:t>
                      </a:r>
                      <a:endParaRPr lang="en-US" sz="15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872471726"/>
                  </a:ext>
                </a:extLst>
              </a:tr>
              <a:tr h="213961">
                <a:tc vMerge="1">
                  <a:txBody>
                    <a:bodyPr/>
                    <a:lstStyle/>
                    <a:p>
                      <a:endParaRPr lang="en-US"/>
                    </a:p>
                  </a:txBody>
                  <a:tcPr/>
                </a:tc>
                <a:tc rowSpan="2">
                  <a:txBody>
                    <a:bodyPr/>
                    <a:lstStyle/>
                    <a:p>
                      <a:pPr marL="330200" marR="0">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MỨC F</a:t>
                      </a:r>
                      <a:endParaRPr lang="en-US" sz="1500" dirty="0">
                        <a:effectLst/>
                        <a:latin typeface="Times New Roman" panose="02020603050405020304" pitchFamily="18" charset="0"/>
                        <a:ea typeface="Times New Roman" panose="02020603050405020304" pitchFamily="18" charset="0"/>
                      </a:endParaRPr>
                    </a:p>
                    <a:p>
                      <a:pPr marL="0" marR="0" algn="ctr">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(0-3.9)</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457200" marR="0">
                        <a:lnSpc>
                          <a:spcPct val="100000"/>
                        </a:lnSpc>
                        <a:spcBef>
                          <a:spcPts val="0"/>
                        </a:spcBef>
                        <a:spcAft>
                          <a:spcPts val="0"/>
                        </a:spcAft>
                      </a:pPr>
                      <a:r>
                        <a:rPr lang="en-US" sz="1500" b="1">
                          <a:effectLst/>
                          <a:latin typeface="Times New Roman" panose="02020603050405020304" pitchFamily="18" charset="0"/>
                          <a:ea typeface="Times New Roman" panose="02020603050405020304" pitchFamily="18" charset="0"/>
                        </a:rPr>
                        <a:t>MỨC D</a:t>
                      </a:r>
                      <a:endParaRPr lang="en-US" sz="1500">
                        <a:effectLst/>
                        <a:latin typeface="Times New Roman" panose="02020603050405020304" pitchFamily="18" charset="0"/>
                        <a:ea typeface="Times New Roman" panose="02020603050405020304" pitchFamily="18" charset="0"/>
                      </a:endParaRPr>
                    </a:p>
                    <a:p>
                      <a:pPr marL="444500" marR="0">
                        <a:lnSpc>
                          <a:spcPct val="100000"/>
                        </a:lnSpc>
                        <a:spcBef>
                          <a:spcPts val="0"/>
                        </a:spcBef>
                        <a:spcAft>
                          <a:spcPts val="0"/>
                        </a:spcAft>
                      </a:pPr>
                      <a:r>
                        <a:rPr lang="en-US" sz="1500" b="1">
                          <a:effectLst/>
                          <a:latin typeface="Times New Roman" panose="02020603050405020304" pitchFamily="18" charset="0"/>
                          <a:ea typeface="Times New Roman" panose="02020603050405020304" pitchFamily="18" charset="0"/>
                        </a:rPr>
                        <a:t>(4.0-5.4)</a:t>
                      </a:r>
                      <a:endParaRPr lang="en-US" sz="15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673100" marR="0">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MỨC C</a:t>
                      </a:r>
                      <a:endParaRPr lang="en-US" sz="1500" dirty="0">
                        <a:effectLst/>
                        <a:latin typeface="Times New Roman" panose="02020603050405020304" pitchFamily="18" charset="0"/>
                        <a:ea typeface="Times New Roman" panose="02020603050405020304" pitchFamily="18" charset="0"/>
                      </a:endParaRPr>
                    </a:p>
                    <a:p>
                      <a:pPr marL="647700" marR="0">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(5.5-6.9)</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596900" marR="0">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MỨC B</a:t>
                      </a:r>
                      <a:endParaRPr lang="en-US" sz="1500" dirty="0">
                        <a:effectLst/>
                        <a:latin typeface="Times New Roman" panose="02020603050405020304" pitchFamily="18" charset="0"/>
                        <a:ea typeface="Times New Roman" panose="02020603050405020304" pitchFamily="18" charset="0"/>
                      </a:endParaRPr>
                    </a:p>
                    <a:p>
                      <a:pPr marL="584200" marR="0">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(7.0-8.4)</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825500" marR="0">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MỨC A</a:t>
                      </a:r>
                      <a:endParaRPr lang="en-US" sz="1500" dirty="0">
                        <a:effectLst/>
                        <a:latin typeface="Times New Roman" panose="02020603050405020304" pitchFamily="18" charset="0"/>
                        <a:ea typeface="Times New Roman" panose="02020603050405020304" pitchFamily="18" charset="0"/>
                      </a:endParaRPr>
                    </a:p>
                    <a:p>
                      <a:pPr marL="812800" marR="0">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(8.5-10)</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1443024769"/>
                  </a:ext>
                </a:extLst>
              </a:tr>
              <a:tr h="254443">
                <a:tc>
                  <a:txBody>
                    <a:bodyPr/>
                    <a:lstStyle/>
                    <a:p>
                      <a:pPr marL="0" marR="0">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336572"/>
                  </a:ext>
                </a:extLst>
              </a:tr>
              <a:tr h="1405213">
                <a:tc>
                  <a:txBody>
                    <a:bodyPr/>
                    <a:lstStyle/>
                    <a:p>
                      <a:pPr marL="76200" marR="0">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Tổ</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chức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có</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sự</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làm</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việc</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Trách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nhiệm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nhiệm</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vụ</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của</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các</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thành</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viên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trong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nhóm</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không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được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phân</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công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cụ</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thể</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Mỗi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thành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viên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có</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nhiệm</a:t>
                      </a:r>
                      <a:r>
                        <a:rPr lang="en-US" sz="1500" baseline="0" dirty="0" smtClean="0">
                          <a:effectLst/>
                          <a:latin typeface="Times New Roman" panose="02020603050405020304" pitchFamily="18" charset="0"/>
                          <a:ea typeface="Times New Roman" panose="02020603050405020304" pitchFamily="18" charset="0"/>
                        </a:rPr>
                        <a:t> </a:t>
                      </a:r>
                      <a:r>
                        <a:rPr lang="en-US" sz="1500" baseline="0" dirty="0" err="1" smtClean="0">
                          <a:effectLst/>
                          <a:latin typeface="Times New Roman" panose="02020603050405020304" pitchFamily="18" charset="0"/>
                          <a:ea typeface="Times New Roman" panose="02020603050405020304" pitchFamily="18" charset="0"/>
                        </a:rPr>
                        <a:t>vụ</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riêng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nhưng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rõ</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và</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phù</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khả</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năng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của</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thành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viên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trong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Nhiệm</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vụ</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rõ</a:t>
                      </a:r>
                      <a:r>
                        <a:rPr lang="en-US" sz="150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ràng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và</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phù</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khả</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năng</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của</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mỗi</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thành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viên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trong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Nhiệm</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vụ</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của</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mỗi</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thành</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viên</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rõ</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ràng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cụ</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thể</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phù</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Phát</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huy</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thế</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mạnh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của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thành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viên</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trong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Tương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phối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tốt</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b="1">
                          <a:effectLst/>
                          <a:latin typeface="Times New Roman" panose="02020603050405020304" pitchFamily="18" charset="0"/>
                          <a:ea typeface="Times New Roman" panose="02020603050405020304" pitchFamily="18" charset="0"/>
                        </a:rPr>
                        <a:t>30%</a:t>
                      </a:r>
                      <a:endParaRPr lang="en-US" sz="15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29502008"/>
                  </a:ext>
                </a:extLst>
              </a:tr>
              <a:tr h="671899">
                <a:tc>
                  <a:txBody>
                    <a:bodyPr/>
                    <a:lstStyle/>
                    <a:p>
                      <a:pPr marL="76200" marR="0">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Tham</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gia</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nhóm</a:t>
                      </a:r>
                      <a:endParaRPr lang="en-US" sz="1500" dirty="0">
                        <a:effectLst/>
                        <a:latin typeface="Times New Roman" panose="02020603050405020304" pitchFamily="18" charset="0"/>
                        <a:ea typeface="Times New Roman" panose="02020603050405020304" pitchFamily="18" charset="0"/>
                      </a:endParaRPr>
                    </a:p>
                    <a:p>
                      <a:pPr marL="76200" marR="0">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a:t>
                      </a:r>
                      <a:r>
                        <a:rPr lang="en-US" sz="1500" dirty="0" err="1">
                          <a:effectLst/>
                          <a:latin typeface="Times New Roman" panose="02020603050405020304" pitchFamily="18" charset="0"/>
                          <a:ea typeface="Times New Roman" panose="02020603050405020304" pitchFamily="18" charset="0"/>
                        </a:rPr>
                        <a:t>chuyên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cần</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&lt; 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ctr">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&lt;50%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ctr">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&lt;70%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ctr">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&lt;90%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100% (</a:t>
                      </a:r>
                      <a:r>
                        <a:rPr lang="en-US" sz="1500" dirty="0" err="1">
                          <a:effectLst/>
                          <a:latin typeface="Times New Roman" panose="02020603050405020304" pitchFamily="18" charset="0"/>
                          <a:ea typeface="Times New Roman" panose="02020603050405020304" pitchFamily="18" charset="0"/>
                        </a:rPr>
                        <a:t>Tham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đầy</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đủ</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buổi</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họp</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thảo</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luận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của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b="1">
                          <a:effectLst/>
                          <a:latin typeface="Times New Roman" panose="02020603050405020304" pitchFamily="18" charset="0"/>
                          <a:ea typeface="Times New Roman" panose="02020603050405020304" pitchFamily="18" charset="0"/>
                        </a:rPr>
                        <a:t>20%</a:t>
                      </a:r>
                      <a:endParaRPr lang="en-US" sz="15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3818351"/>
                  </a:ext>
                </a:extLst>
              </a:tr>
              <a:tr h="936809">
                <a:tc>
                  <a:txBody>
                    <a:bodyPr/>
                    <a:lstStyle/>
                    <a:p>
                      <a:pPr marL="76200" marR="0">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Thảo luận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8100" marR="0" algn="just">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Không bao giờ tham  gia  vào  việc thảo luận của nhóm.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Hiếm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tham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gia</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vào</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thảo</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luận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đóng</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góp</a:t>
                      </a:r>
                      <a:r>
                        <a:rPr lang="en-US" sz="1500" dirty="0" smtClean="0">
                          <a:effectLst/>
                          <a:latin typeface="Times New Roman" panose="02020603050405020304" pitchFamily="18" charset="0"/>
                          <a:ea typeface="Times New Roman" panose="02020603050405020304" pitchFamily="18" charset="0"/>
                        </a:rPr>
                        <a:t> </a:t>
                      </a:r>
                      <a:r>
                        <a:rPr lang="en-US" sz="1500" dirty="0">
                          <a:effectLst/>
                          <a:latin typeface="Times New Roman" panose="02020603050405020304" pitchFamily="18" charset="0"/>
                          <a:ea typeface="Times New Roman" panose="02020603050405020304" pitchFamily="18" charset="0"/>
                        </a:rPr>
                        <a:t>ý </a:t>
                      </a:r>
                      <a:r>
                        <a:rPr lang="en-US" sz="1500" dirty="0" err="1">
                          <a:effectLst/>
                          <a:latin typeface="Times New Roman" panose="02020603050405020304" pitchFamily="18" charset="0"/>
                          <a:ea typeface="Times New Roman" panose="02020603050405020304" pitchFamily="18" charset="0"/>
                        </a:rPr>
                        <a:t>kiến</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Thỉnh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thoảng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tham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thảo</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luận</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nhóm</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đóng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góp</a:t>
                      </a:r>
                      <a:r>
                        <a:rPr lang="en-US" sz="1500" dirty="0">
                          <a:effectLst/>
                          <a:latin typeface="Times New Roman" panose="02020603050405020304" pitchFamily="18" charset="0"/>
                          <a:ea typeface="Times New Roman" panose="02020603050405020304" pitchFamily="18" charset="0"/>
                        </a:rPr>
                        <a:t> ý </a:t>
                      </a:r>
                      <a:r>
                        <a:rPr lang="en-US" sz="1500" dirty="0" err="1">
                          <a:effectLst/>
                          <a:latin typeface="Times New Roman" panose="02020603050405020304" pitchFamily="18" charset="0"/>
                          <a:ea typeface="Times New Roman" panose="02020603050405020304" pitchFamily="18" charset="0"/>
                        </a:rPr>
                        <a:t>kiến</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Thưởng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xuyên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tham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gia</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thảo</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luận</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đóng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góp</a:t>
                      </a:r>
                      <a:r>
                        <a:rPr lang="en-US" sz="1500" dirty="0">
                          <a:effectLst/>
                          <a:latin typeface="Times New Roman" panose="02020603050405020304" pitchFamily="18" charset="0"/>
                          <a:ea typeface="Times New Roman" panose="02020603050405020304" pitchFamily="18" charset="0"/>
                        </a:rPr>
                        <a:t> ý </a:t>
                      </a:r>
                      <a:r>
                        <a:rPr lang="en-US" sz="1500" dirty="0" err="1" smtClean="0">
                          <a:effectLst/>
                          <a:latin typeface="Times New Roman" panose="02020603050405020304" pitchFamily="18" charset="0"/>
                          <a:ea typeface="Times New Roman" panose="02020603050405020304" pitchFamily="18" charset="0"/>
                        </a:rPr>
                        <a:t>kiến</a:t>
                      </a:r>
                      <a:r>
                        <a:rPr lang="en-US" sz="1500" baseline="0" dirty="0" smtClean="0">
                          <a:effectLst/>
                          <a:latin typeface="Times New Roman" panose="02020603050405020304" pitchFamily="18" charset="0"/>
                          <a:ea typeface="Times New Roman" panose="02020603050405020304" pitchFamily="18" charset="0"/>
                        </a:rPr>
                        <a:t> </a:t>
                      </a:r>
                      <a:r>
                        <a:rPr lang="en-US" sz="1500" dirty="0" smtClean="0">
                          <a:effectLst/>
                          <a:latin typeface="Times New Roman" panose="02020603050405020304" pitchFamily="18" charset="0"/>
                          <a:ea typeface="Times New Roman" panose="02020603050405020304" pitchFamily="18" charset="0"/>
                        </a:rPr>
                        <a:t>hay</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Luôn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tham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gia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thảo</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luận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và</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đóng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góp</a:t>
                      </a:r>
                      <a:r>
                        <a:rPr lang="en-US" sz="1500" dirty="0">
                          <a:effectLst/>
                          <a:latin typeface="Times New Roman" panose="02020603050405020304" pitchFamily="18" charset="0"/>
                          <a:ea typeface="Times New Roman" panose="02020603050405020304" pitchFamily="18" charset="0"/>
                        </a:rPr>
                        <a:t> ý </a:t>
                      </a:r>
                      <a:r>
                        <a:rPr lang="en-US" sz="1500" dirty="0" err="1">
                          <a:effectLst/>
                          <a:latin typeface="Times New Roman" panose="02020603050405020304" pitchFamily="18" charset="0"/>
                          <a:ea typeface="Times New Roman" panose="02020603050405020304" pitchFamily="18" charset="0"/>
                        </a:rPr>
                        <a:t>kiến</a:t>
                      </a:r>
                      <a:r>
                        <a:rPr lang="en-US" sz="1500" dirty="0">
                          <a:effectLst/>
                          <a:latin typeface="Times New Roman" panose="02020603050405020304" pitchFamily="18" charset="0"/>
                          <a:ea typeface="Times New Roman" panose="02020603050405020304" pitchFamily="18" charset="0"/>
                        </a:rPr>
                        <a:t> hay, </a:t>
                      </a:r>
                      <a:r>
                        <a:rPr lang="en-US" sz="1500" dirty="0" err="1">
                          <a:effectLst/>
                          <a:latin typeface="Times New Roman" panose="02020603050405020304" pitchFamily="18" charset="0"/>
                          <a:ea typeface="Times New Roman" panose="02020603050405020304" pitchFamily="18" charset="0"/>
                        </a:rPr>
                        <a:t>hiệu</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quả</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cho</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các</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hoạt</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động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của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20%</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804982728"/>
                  </a:ext>
                </a:extLst>
              </a:tr>
              <a:tr h="46978">
                <a:tc>
                  <a:txBody>
                    <a:bodyPr/>
                    <a:lstStyle/>
                    <a:p>
                      <a:pPr marL="0" marR="0">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0" marR="0" algn="just">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500" dirty="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61934430"/>
                  </a:ext>
                </a:extLst>
              </a:tr>
              <a:tr h="1405213">
                <a:tc>
                  <a:txBody>
                    <a:bodyPr/>
                    <a:lstStyle/>
                    <a:p>
                      <a:pPr marL="76200" marR="0">
                        <a:lnSpc>
                          <a:spcPct val="100000"/>
                        </a:lnSpc>
                        <a:spcBef>
                          <a:spcPts val="0"/>
                        </a:spcBef>
                        <a:spcAft>
                          <a:spcPts val="0"/>
                        </a:spcAft>
                      </a:pPr>
                      <a:r>
                        <a:rPr lang="en-US" sz="1500">
                          <a:effectLst/>
                          <a:latin typeface="Times New Roman" panose="02020603050405020304" pitchFamily="18" charset="0"/>
                          <a:ea typeface="Times New Roman" panose="02020603050405020304" pitchFamily="18" charset="0"/>
                        </a:rPr>
                        <a:t>Phối hợp nhóm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Không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bao</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giờ</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phối</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tác</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với</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Hiếm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tác</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phối</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hợp</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làm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việc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4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phối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nhóm</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Thỉnh</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thoảng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tôn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trọng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chia </a:t>
                      </a:r>
                      <a:r>
                        <a:rPr lang="en-US" sz="1500" dirty="0" err="1" smtClean="0">
                          <a:effectLst/>
                          <a:latin typeface="Times New Roman" panose="02020603050405020304" pitchFamily="18" charset="0"/>
                          <a:ea typeface="Times New Roman" panose="02020603050405020304" pitchFamily="18" charset="0"/>
                        </a:rPr>
                        <a:t>sẽ</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kinh</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nghiệm</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từ</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thành</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viênkhác</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của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phối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nhóm</a:t>
                      </a:r>
                      <a:r>
                        <a:rPr lang="en-US" sz="1500" dirty="0" smtClean="0">
                          <a:effectLst/>
                          <a:latin typeface="Times New Roman" panose="02020603050405020304" pitchFamily="18" charset="0"/>
                          <a:ea typeface="Times New Roman" panose="02020603050405020304" pitchFamily="18" charset="0"/>
                        </a:rPr>
                        <a:t>.</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Thường</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xuyên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tôn</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trọng</a:t>
                      </a:r>
                      <a:r>
                        <a:rPr lang="en-US" sz="150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và</a:t>
                      </a:r>
                      <a:r>
                        <a:rPr lang="en-US" sz="1500" baseline="0" dirty="0" smtClean="0">
                          <a:effectLst/>
                          <a:latin typeface="Times New Roman" panose="02020603050405020304" pitchFamily="18" charset="0"/>
                          <a:ea typeface="Times New Roman" panose="02020603050405020304" pitchFamily="18" charset="0"/>
                        </a:rPr>
                        <a:t> </a:t>
                      </a:r>
                      <a:r>
                        <a:rPr lang="en-US" sz="1500" dirty="0" smtClean="0">
                          <a:effectLst/>
                          <a:latin typeface="Times New Roman" panose="02020603050405020304" pitchFamily="18" charset="0"/>
                          <a:ea typeface="Times New Roman" panose="02020603050405020304" pitchFamily="18" charset="0"/>
                        </a:rPr>
                        <a:t>chia </a:t>
                      </a:r>
                      <a:r>
                        <a:rPr lang="en-US" sz="1500" dirty="0" err="1">
                          <a:effectLst/>
                          <a:latin typeface="Times New Roman" panose="02020603050405020304" pitchFamily="18" charset="0"/>
                          <a:ea typeface="Times New Roman" panose="02020603050405020304" pitchFamily="18" charset="0"/>
                        </a:rPr>
                        <a:t>sẽ</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kinh</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nghiệm</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từ</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các</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thành</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viên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của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0" algn="just">
                        <a:lnSpc>
                          <a:spcPct val="100000"/>
                        </a:lnSpc>
                        <a:spcBef>
                          <a:spcPts val="0"/>
                        </a:spcBef>
                        <a:spcAft>
                          <a:spcPts val="0"/>
                        </a:spcAft>
                      </a:pP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phối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hợp</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với</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Luôn</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luôn</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tôn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trọng</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và</a:t>
                      </a:r>
                      <a:r>
                        <a:rPr lang="en-US" sz="1500" dirty="0">
                          <a:effectLst/>
                          <a:latin typeface="Times New Roman" panose="02020603050405020304" pitchFamily="18" charset="0"/>
                          <a:ea typeface="Times New Roman" panose="02020603050405020304" pitchFamily="18" charset="0"/>
                        </a:rPr>
                        <a:t> chia </a:t>
                      </a:r>
                      <a:r>
                        <a:rPr lang="en-US" sz="1500" dirty="0" err="1">
                          <a:effectLst/>
                          <a:latin typeface="Times New Roman" panose="02020603050405020304" pitchFamily="18" charset="0"/>
                          <a:ea typeface="Times New Roman" panose="02020603050405020304" pitchFamily="18" charset="0"/>
                        </a:rPr>
                        <a:t>sẽ</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kinh</a:t>
                      </a:r>
                      <a:r>
                        <a:rPr lang="en-US" sz="1500" dirty="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nghiệm</a:t>
                      </a:r>
                      <a:r>
                        <a:rPr lang="en-US" sz="1500" baseline="0" dirty="0" smtClean="0">
                          <a:effectLst/>
                          <a:latin typeface="Times New Roman" panose="02020603050405020304" pitchFamily="18" charset="0"/>
                          <a:ea typeface="Times New Roman" panose="02020603050405020304" pitchFamily="18" charset="0"/>
                        </a:rPr>
                        <a:t> </a:t>
                      </a:r>
                      <a:r>
                        <a:rPr lang="en-US" sz="1500" dirty="0" err="1" smtClean="0">
                          <a:effectLst/>
                          <a:latin typeface="Times New Roman" panose="02020603050405020304" pitchFamily="18" charset="0"/>
                          <a:ea typeface="Times New Roman" panose="02020603050405020304" pitchFamily="18" charset="0"/>
                        </a:rPr>
                        <a:t>từ</a:t>
                      </a:r>
                      <a:r>
                        <a:rPr lang="en-US" sz="1500" dirty="0" smtClean="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thành</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viên</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khác</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của</a:t>
                      </a:r>
                      <a:r>
                        <a:rPr lang="en-US" sz="1500" dirty="0">
                          <a:effectLst/>
                          <a:latin typeface="Times New Roman" panose="02020603050405020304" pitchFamily="18" charset="0"/>
                          <a:ea typeface="Times New Roman" panose="02020603050405020304" pitchFamily="18" charset="0"/>
                        </a:rPr>
                        <a:t> </a:t>
                      </a:r>
                      <a:r>
                        <a:rPr lang="en-US" sz="1500" dirty="0" err="1">
                          <a:effectLst/>
                          <a:latin typeface="Times New Roman" panose="02020603050405020304" pitchFamily="18" charset="0"/>
                          <a:ea typeface="Times New Roman" panose="02020603050405020304" pitchFamily="18" charset="0"/>
                        </a:rPr>
                        <a:t>nhóm</a:t>
                      </a:r>
                      <a:r>
                        <a:rPr lang="en-US" sz="1500" dirty="0">
                          <a:effectLst/>
                          <a:latin typeface="Times New Roman" panose="02020603050405020304" pitchFamily="18" charset="0"/>
                          <a:ea typeface="Times New Roman" panose="02020603050405020304"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b="1" dirty="0">
                          <a:effectLst/>
                          <a:latin typeface="Times New Roman" panose="02020603050405020304" pitchFamily="18" charset="0"/>
                          <a:ea typeface="Times New Roman" panose="02020603050405020304" pitchFamily="18" charset="0"/>
                        </a:rPr>
                        <a:t>20%</a:t>
                      </a:r>
                      <a:endParaRPr lang="en-US" sz="15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1704470"/>
                  </a:ext>
                </a:extLst>
              </a:tr>
            </a:tbl>
          </a:graphicData>
        </a:graphic>
      </p:graphicFrame>
    </p:spTree>
    <p:extLst>
      <p:ext uri="{BB962C8B-B14F-4D97-AF65-F5344CB8AC3E}">
        <p14:creationId xmlns:p14="http://schemas.microsoft.com/office/powerpoint/2010/main" val="2799211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C8C7D689-B13B-4780-8EFB-D92EDA637AC7}" type="slidenum">
              <a:rPr lang="en-US" smtClean="0">
                <a:solidFill>
                  <a:prstClr val="black">
                    <a:tint val="75000"/>
                  </a:prstClr>
                </a:solidFill>
              </a:rPr>
              <a:pPr>
                <a:defRPr/>
              </a:pPr>
              <a:t>17</a:t>
            </a:fld>
            <a:endParaRPr lang="en-US">
              <a:solidFill>
                <a:prstClr val="black">
                  <a:tint val="75000"/>
                </a:prstClr>
              </a:solidFill>
            </a:endParaRPr>
          </a:p>
        </p:txBody>
      </p:sp>
      <p:pic>
        <p:nvPicPr>
          <p:cNvPr id="6" name="Picture 5"/>
          <p:cNvPicPr>
            <a:picLocks noChangeAspect="1"/>
          </p:cNvPicPr>
          <p:nvPr/>
        </p:nvPicPr>
        <p:blipFill>
          <a:blip r:embed="rId3"/>
          <a:stretch>
            <a:fillRect/>
          </a:stretch>
        </p:blipFill>
        <p:spPr>
          <a:xfrm>
            <a:off x="300942" y="798653"/>
            <a:ext cx="11655706" cy="5717894"/>
          </a:xfrm>
          <a:prstGeom prst="rect">
            <a:avLst/>
          </a:prstGeom>
        </p:spPr>
      </p:pic>
      <p:sp>
        <p:nvSpPr>
          <p:cNvPr id="7" name="Rectangle 6"/>
          <p:cNvSpPr/>
          <p:nvPr/>
        </p:nvSpPr>
        <p:spPr>
          <a:xfrm>
            <a:off x="1331089" y="327996"/>
            <a:ext cx="9460223" cy="461665"/>
          </a:xfrm>
          <a:prstGeom prst="rect">
            <a:avLst/>
          </a:prstGeom>
        </p:spPr>
        <p:txBody>
          <a:bodyPr wrap="square">
            <a:spAutoFit/>
          </a:bodyPr>
          <a:lstStyle/>
          <a:p>
            <a:pPr algn="ctr"/>
            <a:r>
              <a:rPr lang="en-SG" sz="2400" b="1" dirty="0" err="1" smtClean="0">
                <a:latin typeface="Times New Roman" panose="02020603050405020304" pitchFamily="18" charset="0"/>
                <a:cs typeface="Times New Roman" panose="02020603050405020304" pitchFamily="18" charset="0"/>
              </a:rPr>
              <a:t>Ví</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dụ</a:t>
            </a:r>
            <a:r>
              <a:rPr lang="en-SG"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Phương </a:t>
            </a:r>
            <a:r>
              <a:rPr lang="vi-VN" sz="2400" b="1" dirty="0">
                <a:latin typeface="Times New Roman" panose="02020603050405020304" pitchFamily="18" charset="0"/>
                <a:cs typeface="Times New Roman" panose="02020603050405020304" pitchFamily="18" charset="0"/>
              </a:rPr>
              <a:t>pháp, hình thức kiểm tra - đánh giá của một HP</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060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PGS.TS Nguyễn Hoàng Việt - Phòng Quản lý khoa học</a:t>
            </a:r>
            <a:endParaRPr lang="en-US"/>
          </a:p>
        </p:txBody>
      </p:sp>
      <p:sp>
        <p:nvSpPr>
          <p:cNvPr id="5" name="Slide Number Placeholder 4"/>
          <p:cNvSpPr>
            <a:spLocks noGrp="1"/>
          </p:cNvSpPr>
          <p:nvPr>
            <p:ph type="sldNum" sz="quarter" idx="12"/>
          </p:nvPr>
        </p:nvSpPr>
        <p:spPr/>
        <p:txBody>
          <a:bodyPr/>
          <a:lstStyle/>
          <a:p>
            <a:fld id="{C8C7D689-B13B-4780-8EFB-D92EDA637AC7}" type="slidenum">
              <a:rPr lang="en-US" smtClean="0"/>
              <a:t>18</a:t>
            </a:fld>
            <a:endParaRPr lang="en-US"/>
          </a:p>
        </p:txBody>
      </p:sp>
      <p:sp>
        <p:nvSpPr>
          <p:cNvPr id="9" name="Rectangle 8"/>
          <p:cNvSpPr/>
          <p:nvPr/>
        </p:nvSpPr>
        <p:spPr>
          <a:xfrm>
            <a:off x="2762864" y="353962"/>
            <a:ext cx="6007510" cy="461665"/>
          </a:xfrm>
          <a:prstGeom prst="rect">
            <a:avLst/>
          </a:prstGeom>
        </p:spPr>
        <p:txBody>
          <a:bodyPr wrap="square">
            <a:spAutoFit/>
          </a:bodyPr>
          <a:lstStyle/>
          <a:p>
            <a:pPr algn="ctr"/>
            <a:r>
              <a:rPr lang="fr-FR" sz="2400" b="1" dirty="0" err="1">
                <a:latin typeface="Times New Roman" panose="02020603050405020304" pitchFamily="18" charset="0"/>
                <a:ea typeface="Times New Roman" panose="02020603050405020304" pitchFamily="18" charset="0"/>
              </a:rPr>
              <a:t>Tổ</a:t>
            </a:r>
            <a:r>
              <a:rPr lang="fr-FR" sz="2400" b="1" dirty="0">
                <a:latin typeface="Times New Roman" panose="02020603050405020304" pitchFamily="18" charset="0"/>
                <a:ea typeface="Times New Roman" panose="02020603050405020304" pitchFamily="18" charset="0"/>
              </a:rPr>
              <a:t> </a:t>
            </a:r>
            <a:r>
              <a:rPr lang="fr-FR" sz="2400" b="1" dirty="0" err="1">
                <a:latin typeface="Times New Roman" panose="02020603050405020304" pitchFamily="18" charset="0"/>
                <a:ea typeface="Times New Roman" panose="02020603050405020304" pitchFamily="18" charset="0"/>
              </a:rPr>
              <a:t>chức</a:t>
            </a:r>
            <a:r>
              <a:rPr lang="fr-FR" sz="2400" b="1" dirty="0">
                <a:latin typeface="Times New Roman" panose="02020603050405020304" pitchFamily="18" charset="0"/>
                <a:ea typeface="Times New Roman" panose="02020603050405020304" pitchFamily="18" charset="0"/>
              </a:rPr>
              <a:t> </a:t>
            </a:r>
            <a:r>
              <a:rPr lang="fr-FR" sz="2400" b="1" dirty="0" err="1">
                <a:latin typeface="Times New Roman" panose="02020603050405020304" pitchFamily="18" charset="0"/>
                <a:ea typeface="Times New Roman" panose="02020603050405020304" pitchFamily="18" charset="0"/>
              </a:rPr>
              <a:t>thực</a:t>
            </a:r>
            <a:r>
              <a:rPr lang="fr-FR" sz="2400" b="1" dirty="0">
                <a:latin typeface="Times New Roman" panose="02020603050405020304" pitchFamily="18" charset="0"/>
                <a:ea typeface="Times New Roman" panose="02020603050405020304" pitchFamily="18" charset="0"/>
              </a:rPr>
              <a:t> </a:t>
            </a:r>
            <a:r>
              <a:rPr lang="fr-FR" sz="2400" b="1" dirty="0" err="1" smtClean="0">
                <a:latin typeface="Times New Roman" panose="02020603050405020304" pitchFamily="18" charset="0"/>
                <a:ea typeface="Times New Roman" panose="02020603050405020304" pitchFamily="18" charset="0"/>
              </a:rPr>
              <a:t>hiện</a:t>
            </a:r>
            <a:r>
              <a:rPr lang="fr-FR" sz="2400" b="1" dirty="0" smtClean="0">
                <a:latin typeface="Times New Roman" panose="02020603050405020304" pitchFamily="18" charset="0"/>
                <a:ea typeface="Times New Roman" panose="02020603050405020304" pitchFamily="18" charset="0"/>
              </a:rPr>
              <a:t> </a:t>
            </a:r>
            <a:r>
              <a:rPr lang="fr-FR" sz="2400" b="1" dirty="0" err="1" smtClean="0">
                <a:latin typeface="Times New Roman" panose="02020603050405020304" pitchFamily="18" charset="0"/>
                <a:ea typeface="Times New Roman" panose="02020603050405020304" pitchFamily="18" charset="0"/>
              </a:rPr>
              <a:t>theo</a:t>
            </a:r>
            <a:r>
              <a:rPr lang="fr-FR" sz="2400" b="1" dirty="0" smtClean="0">
                <a:latin typeface="Times New Roman" panose="02020603050405020304" pitchFamily="18" charset="0"/>
                <a:ea typeface="Times New Roman" panose="02020603050405020304" pitchFamily="18" charset="0"/>
              </a:rPr>
              <a:t> TB </a:t>
            </a:r>
            <a:r>
              <a:rPr lang="fr-FR" sz="2400" b="1" dirty="0" err="1" smtClean="0">
                <a:latin typeface="Times New Roman" panose="02020603050405020304" pitchFamily="18" charset="0"/>
                <a:ea typeface="Times New Roman" panose="02020603050405020304" pitchFamily="18" charset="0"/>
              </a:rPr>
              <a:t>số</a:t>
            </a:r>
            <a:r>
              <a:rPr lang="fr-FR" sz="2400" b="1" dirty="0" smtClean="0">
                <a:latin typeface="Times New Roman" panose="02020603050405020304" pitchFamily="18" charset="0"/>
                <a:ea typeface="Times New Roman" panose="02020603050405020304" pitchFamily="18" charset="0"/>
              </a:rPr>
              <a:t> 1134/2019</a:t>
            </a:r>
            <a:endParaRPr lang="en-US" sz="2400" dirty="0"/>
          </a:p>
        </p:txBody>
      </p:sp>
      <p:pic>
        <p:nvPicPr>
          <p:cNvPr id="10" name="Picture 9"/>
          <p:cNvPicPr>
            <a:picLocks noChangeAspect="1"/>
          </p:cNvPicPr>
          <p:nvPr/>
        </p:nvPicPr>
        <p:blipFill>
          <a:blip r:embed="rId3"/>
          <a:stretch>
            <a:fillRect/>
          </a:stretch>
        </p:blipFill>
        <p:spPr>
          <a:xfrm>
            <a:off x="636608" y="815627"/>
            <a:ext cx="11007524" cy="5905848"/>
          </a:xfrm>
          <a:prstGeom prst="rect">
            <a:avLst/>
          </a:prstGeom>
        </p:spPr>
      </p:pic>
    </p:spTree>
    <p:extLst>
      <p:ext uri="{BB962C8B-B14F-4D97-AF65-F5344CB8AC3E}">
        <p14:creationId xmlns:p14="http://schemas.microsoft.com/office/powerpoint/2010/main" val="1044212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9595" y="995423"/>
            <a:ext cx="10718157" cy="5092860"/>
          </a:xfrm>
        </p:spPr>
        <p:txBody>
          <a:bodyPr>
            <a:normAutofit/>
          </a:bodyPr>
          <a:lstStyle/>
          <a:p>
            <a:pPr indent="457200">
              <a:lnSpc>
                <a:spcPct val="107000"/>
              </a:lnSpc>
              <a:spcBef>
                <a:spcPts val="600"/>
              </a:spcBef>
              <a:spcAft>
                <a:spcPts val="600"/>
              </a:spcAft>
            </a:pPr>
            <a:r>
              <a:rPr lang="en-SG" sz="3200" b="1" dirty="0" smtClean="0">
                <a:latin typeface="Times New Roman" panose="02020603050405020304" pitchFamily="18" charset="0"/>
                <a:cs typeface="Times New Roman" panose="02020603050405020304" pitchFamily="18" charset="0"/>
              </a:rPr>
              <a:t>XIN CẢM ƠN!</a:t>
            </a:r>
          </a:p>
          <a:p>
            <a:pPr indent="457200">
              <a:lnSpc>
                <a:spcPct val="107000"/>
              </a:lnSpc>
              <a:spcBef>
                <a:spcPts val="600"/>
              </a:spcBef>
              <a:spcAft>
                <a:spcPts val="600"/>
              </a:spcAft>
            </a:pPr>
            <a:endParaRPr lang="en-SG" sz="3200" b="1" dirty="0">
              <a:latin typeface="Times New Roman" panose="02020603050405020304" pitchFamily="18" charset="0"/>
              <a:cs typeface="Times New Roman" panose="02020603050405020304" pitchFamily="18" charset="0"/>
            </a:endParaRPr>
          </a:p>
          <a:p>
            <a:pPr indent="457200" algn="just">
              <a:lnSpc>
                <a:spcPct val="107000"/>
              </a:lnSpc>
              <a:spcBef>
                <a:spcPts val="600"/>
              </a:spcBef>
              <a:spcAft>
                <a:spcPts val="600"/>
              </a:spcAft>
            </a:pPr>
            <a:r>
              <a:rPr lang="vi-VN" sz="2600" dirty="0" smtClean="0">
                <a:latin typeface="Times New Roman" panose="02020603050405020304" pitchFamily="18" charset="0"/>
                <a:cs typeface="Times New Roman" panose="02020603050405020304" pitchFamily="18" charset="0"/>
              </a:rPr>
              <a:t>Trong </a:t>
            </a:r>
            <a:r>
              <a:rPr lang="vi-VN" sz="2600" dirty="0">
                <a:latin typeface="Times New Roman" panose="02020603050405020304" pitchFamily="18" charset="0"/>
                <a:cs typeface="Times New Roman" panose="02020603050405020304" pitchFamily="18" charset="0"/>
              </a:rPr>
              <a:t>quá trình triển khai có vấn đề gì vướng mắc, phát sinh các đơn vị </a:t>
            </a:r>
            <a:r>
              <a:rPr lang="en-US" sz="2600" dirty="0" err="1" smtClean="0">
                <a:latin typeface="Times New Roman" panose="02020603050405020304" pitchFamily="18" charset="0"/>
                <a:cs typeface="Times New Roman" panose="02020603050405020304" pitchFamily="18" charset="0"/>
              </a:rPr>
              <a:t>trao</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đổi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với</a:t>
            </a:r>
            <a:r>
              <a:rPr lang="vi-VN" sz="2600" dirty="0" smtClean="0">
                <a:latin typeface="Times New Roman" panose="02020603050405020304" pitchFamily="18" charset="0"/>
                <a:cs typeface="Times New Roman" panose="02020603050405020304" pitchFamily="18" charset="0"/>
              </a:rPr>
              <a:t> Phòng Q</a:t>
            </a:r>
            <a:r>
              <a:rPr lang="en-US" sz="2600" dirty="0" err="1" smtClean="0">
                <a:latin typeface="Times New Roman" panose="02020603050405020304" pitchFamily="18" charset="0"/>
                <a:cs typeface="Times New Roman" panose="02020603050405020304" pitchFamily="18" charset="0"/>
              </a:rPr>
              <a:t>uản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lý</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khoa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học</a:t>
            </a:r>
            <a:r>
              <a:rPr lang="en-US" sz="2600" dirty="0" smtClean="0">
                <a:latin typeface="Times New Roman" panose="02020603050405020304" pitchFamily="18" charset="0"/>
                <a:cs typeface="Times New Roman" panose="02020603050405020304" pitchFamily="18" charset="0"/>
              </a:rPr>
              <a:t> (Đ/c </a:t>
            </a:r>
            <a:r>
              <a:rPr lang="en-US" sz="2600" dirty="0" err="1" smtClean="0">
                <a:latin typeface="Times New Roman" panose="02020603050405020304" pitchFamily="18" charset="0"/>
                <a:cs typeface="Times New Roman" panose="02020603050405020304" pitchFamily="18" charset="0"/>
              </a:rPr>
              <a:t>Việt</a:t>
            </a:r>
            <a:r>
              <a:rPr lang="en-US" sz="2600" dirty="0" smtClean="0">
                <a:latin typeface="Times New Roman" panose="02020603050405020304" pitchFamily="18" charset="0"/>
                <a:cs typeface="Times New Roman" panose="02020603050405020304" pitchFamily="18" charset="0"/>
              </a:rPr>
              <a:t>).</a:t>
            </a:r>
          </a:p>
          <a:p>
            <a:pPr indent="457200" algn="just">
              <a:lnSpc>
                <a:spcPct val="107000"/>
              </a:lnSpc>
              <a:spcBef>
                <a:spcPts val="600"/>
              </a:spcBef>
              <a:spcAft>
                <a:spcPts val="600"/>
              </a:spcAft>
            </a:pPr>
            <a:r>
              <a:rPr lang="en-US" sz="2600" i="1" dirty="0" smtClean="0">
                <a:latin typeface="Times New Roman" panose="02020603050405020304" pitchFamily="18" charset="0"/>
                <a:cs typeface="Times New Roman" panose="02020603050405020304" pitchFamily="18" charset="0"/>
              </a:rPr>
              <a:t>Email: khoahoc@tmu.edu.vn</a:t>
            </a:r>
            <a:endParaRPr lang="en-SG" sz="2600" i="1" dirty="0" smtClean="0">
              <a:latin typeface="Times New Roman" panose="02020603050405020304" pitchFamily="18" charset="0"/>
              <a:cs typeface="Times New Roman" panose="02020603050405020304" pitchFamily="18" charset="0"/>
            </a:endParaRPr>
          </a:p>
          <a:p>
            <a:endParaRPr lang="en-SG" sz="6000" b="1" dirty="0">
              <a:latin typeface="Times New Roman" panose="02020603050405020304" pitchFamily="18" charset="0"/>
              <a:cs typeface="Times New Roman" panose="02020603050405020304" pitchFamily="18" charset="0"/>
            </a:endParaRPr>
          </a:p>
          <a:p>
            <a:endParaRPr lang="en-SG" sz="6000" b="1" dirty="0" smtClean="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PGS.TS Nguyễn Hoàng Việt - Phòng Quản lý khoa học</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C7D689-B13B-4780-8EFB-D92EDA637AC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6483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0260"/>
            <a:ext cx="9144000" cy="566268"/>
          </a:xfrm>
        </p:spPr>
        <p:txBody>
          <a:bodyPr>
            <a:normAutofit/>
          </a:bodyPr>
          <a:lstStyle/>
          <a:p>
            <a:r>
              <a:rPr lang="en-SG" sz="2400" b="1" dirty="0" smtClean="0">
                <a:latin typeface="Times New Roman" panose="02020603050405020304" pitchFamily="18" charset="0"/>
                <a:cs typeface="Times New Roman" panose="02020603050405020304" pitchFamily="18" charset="0"/>
              </a:rPr>
              <a:t>1. </a:t>
            </a:r>
            <a:r>
              <a:rPr lang="en-SG" sz="2400" b="1" dirty="0" err="1" smtClean="0">
                <a:latin typeface="Times New Roman" panose="02020603050405020304" pitchFamily="18" charset="0"/>
                <a:cs typeface="Times New Roman" panose="02020603050405020304" pitchFamily="18" charset="0"/>
              </a:rPr>
              <a:t>Mục</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đích</a:t>
            </a:r>
            <a:endParaRPr lang="en-US" sz="2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99595" y="995423"/>
            <a:ext cx="10718157" cy="5092860"/>
          </a:xfrm>
        </p:spPr>
        <p:txBody>
          <a:bodyPr>
            <a:normAutofit fontScale="25000" lnSpcReduction="20000"/>
          </a:bodyPr>
          <a:lstStyle/>
          <a:p>
            <a:pPr indent="457200" algn="just">
              <a:lnSpc>
                <a:spcPct val="107000"/>
              </a:lnSpc>
              <a:spcBef>
                <a:spcPts val="600"/>
              </a:spcBef>
              <a:spcAft>
                <a:spcPts val="600"/>
              </a:spcAft>
            </a:pP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Ban </a:t>
            </a:r>
            <a:r>
              <a:rPr lang="en-US" sz="96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cương</a:t>
            </a:r>
            <a:r>
              <a:rPr lang="en-US" sz="9600" dirty="0">
                <a:latin typeface="Times New Roman" panose="02020603050405020304" pitchFamily="18" charset="0"/>
                <a:ea typeface="Calibri" panose="020F0502020204030204" pitchFamily="34" charset="0"/>
                <a:cs typeface="Times New Roman" panose="02020603050405020304" pitchFamily="18" charset="0"/>
              </a:rPr>
              <a:t> chi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tiết</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các</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CTĐT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chuyên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ngành</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phân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cho</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đơn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vị</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số</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1568/QĐ-ĐHTM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ngày</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25/12/2019 </a:t>
            </a:r>
            <a:r>
              <a:rPr lang="en-US" sz="9600" dirty="0" err="1">
                <a:latin typeface="Times New Roman" panose="02020603050405020304" pitchFamily="18" charset="0"/>
                <a:ea typeface="Calibri" panose="020F0502020204030204" pitchFamily="34" charset="0"/>
                <a:cs typeface="Times New Roman" panose="02020603050405020304" pitchFamily="18" charset="0"/>
              </a:rPr>
              <a:t>và</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áp</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khóa</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tuyển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sinh</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9600" dirty="0">
                <a:latin typeface="Times New Roman" panose="02020603050405020304" pitchFamily="18" charset="0"/>
                <a:ea typeface="Calibri" panose="020F0502020204030204" pitchFamily="34" charset="0"/>
                <a:cs typeface="Times New Roman" panose="02020603050405020304" pitchFamily="18" charset="0"/>
              </a:rPr>
              <a:t> 2020 </a:t>
            </a:r>
            <a:r>
              <a:rPr lang="en-US" sz="96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căn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cứ</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Nhà</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quản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lý</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nội</a:t>
            </a:r>
            <a:r>
              <a:rPr lang="en-US" sz="9600" dirty="0">
                <a:latin typeface="Times New Roman" panose="02020603050405020304" pitchFamily="18" charset="0"/>
                <a:ea typeface="Calibri" panose="020F0502020204030204" pitchFamily="34" charset="0"/>
                <a:cs typeface="Times New Roman" panose="02020603050405020304" pitchFamily="18" charset="0"/>
              </a:rPr>
              <a:t> dung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CTĐT;</a:t>
            </a:r>
          </a:p>
          <a:p>
            <a:pPr indent="457200" algn="just">
              <a:lnSpc>
                <a:spcPct val="107000"/>
              </a:lnSpc>
              <a:spcBef>
                <a:spcPts val="600"/>
              </a:spcBef>
              <a:spcAft>
                <a:spcPts val="600"/>
              </a:spcAft>
            </a:pP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Rà</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soát</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hoàn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thiện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cương</a:t>
            </a:r>
            <a:r>
              <a:rPr lang="en-US" sz="9600" dirty="0">
                <a:latin typeface="Times New Roman" panose="02020603050405020304" pitchFamily="18" charset="0"/>
                <a:ea typeface="Calibri" panose="020F0502020204030204" pitchFamily="34" charset="0"/>
                <a:cs typeface="Times New Roman" panose="02020603050405020304" pitchFamily="18" charset="0"/>
              </a:rPr>
              <a:t> chi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tiết</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fr-FR" sz="9600" dirty="0">
                <a:latin typeface="Times New Roman" panose="02020603050405020304" pitchFamily="18" charset="0"/>
                <a:ea typeface="Times New Roman" panose="02020603050405020304" pitchFamily="18" charset="0"/>
                <a:cs typeface="Times New Roman" panose="02020603050405020304" pitchFamily="18" charset="0"/>
              </a:rPr>
              <a:t>n</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hằm</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nâng</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cao</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chất</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lượng</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giảng</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ea typeface="Times New Roman" panose="02020603050405020304" pitchFamily="18" charset="0"/>
                <a:cs typeface="Times New Roman" panose="02020603050405020304" pitchFamily="18" charset="0"/>
              </a:rPr>
              <a:t>dạy</a:t>
            </a:r>
            <a:r>
              <a:rPr lang="en-US" sz="9600" dirty="0" smtClean="0">
                <a:latin typeface="Times New Roman" panose="02020603050405020304" pitchFamily="18" charset="0"/>
                <a:ea typeface="Times New Roman" panose="02020603050405020304" pitchFamily="18" charset="0"/>
                <a:cs typeface="Times New Roman" panose="02020603050405020304" pitchFamily="18" charset="0"/>
              </a:rPr>
              <a:t> – </a:t>
            </a:r>
            <a:r>
              <a:rPr lang="en-US" sz="9600" dirty="0" err="1" smtClean="0">
                <a:latin typeface="Times New Roman" panose="02020603050405020304" pitchFamily="18" charset="0"/>
                <a:ea typeface="Times New Roman" panose="02020603050405020304" pitchFamily="18" charset="0"/>
                <a:cs typeface="Times New Roman" panose="02020603050405020304" pitchFamily="18" charset="0"/>
              </a:rPr>
              <a:t>học</a:t>
            </a:r>
            <a:r>
              <a:rPr lang="en-US" sz="9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đổi</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mới</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hướng</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thiết</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cập</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nhật</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giảm</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tải</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lý</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thuyết</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tăng</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tiễn</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đáp</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ứng</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cầu</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ea typeface="Times New Roman" panose="02020603050405020304" pitchFamily="18" charset="0"/>
                <a:cs typeface="Times New Roman" panose="02020603050405020304" pitchFamily="18" charset="0"/>
              </a:rPr>
              <a:t>CĐR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9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ea typeface="Times New Roman" panose="02020603050405020304" pitchFamily="18" charset="0"/>
                <a:cs typeface="Times New Roman" panose="02020603050405020304" pitchFamily="18" charset="0"/>
              </a:rPr>
              <a:t>CTĐT; </a:t>
            </a:r>
            <a:endParaRPr lang="en-US" sz="96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07000"/>
              </a:lnSpc>
              <a:spcBef>
                <a:spcPts val="600"/>
              </a:spcBef>
              <a:spcAft>
                <a:spcPts val="600"/>
              </a:spcAft>
            </a:pP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Công</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khai</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cương</a:t>
            </a:r>
            <a:r>
              <a:rPr lang="en-US" sz="9600" dirty="0">
                <a:latin typeface="Times New Roman" panose="02020603050405020304" pitchFamily="18" charset="0"/>
                <a:ea typeface="Calibri" panose="020F0502020204030204" pitchFamily="34" charset="0"/>
                <a:cs typeface="Times New Roman" panose="02020603050405020304" pitchFamily="18" charset="0"/>
              </a:rPr>
              <a:t> chi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tiết</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nhằm</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đảm</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giảng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dạy</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bộ</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môn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tạo</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điều</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kiện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cho</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sinh</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viên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tập</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và</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tự</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góp</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nâng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cao</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chất</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đào</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tạo</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hệ</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tín</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9600" dirty="0">
                <a:latin typeface="Times New Roman" panose="02020603050405020304" pitchFamily="18" charset="0"/>
                <a:ea typeface="Calibri" panose="020F0502020204030204" pitchFamily="34" charset="0"/>
                <a:cs typeface="Times New Roman" panose="02020603050405020304" pitchFamily="18" charset="0"/>
              </a:rPr>
              <a:t> </a:t>
            </a:r>
            <a:r>
              <a:rPr lang="en-US" sz="9600" dirty="0" err="1" smtClean="0">
                <a:latin typeface="Times New Roman" panose="02020603050405020304" pitchFamily="18" charset="0"/>
                <a:ea typeface="Calibri" panose="020F0502020204030204" pitchFamily="34" charset="0"/>
                <a:cs typeface="Times New Roman" panose="02020603050405020304" pitchFamily="18" charset="0"/>
              </a:rPr>
              <a:t>Trường</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a:t>
            </a:r>
          </a:p>
          <a:p>
            <a:pPr indent="457200" algn="just">
              <a:lnSpc>
                <a:spcPct val="107000"/>
              </a:lnSpc>
              <a:spcBef>
                <a:spcPts val="600"/>
              </a:spcBef>
              <a:spcAft>
                <a:spcPts val="600"/>
              </a:spcAft>
            </a:pPr>
            <a:r>
              <a:rPr lang="en-SG"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vi-VN" sz="9600" dirty="0" smtClean="0">
                <a:latin typeface="Times New Roman" panose="02020603050405020304" pitchFamily="18" charset="0"/>
                <a:ea typeface="Calibri" panose="020F0502020204030204" pitchFamily="34" charset="0"/>
                <a:cs typeface="Times New Roman" panose="02020603050405020304" pitchFamily="18" charset="0"/>
              </a:rPr>
              <a:t>Tiếp </a:t>
            </a:r>
            <a:r>
              <a:rPr lang="vi-VN" sz="9600" dirty="0">
                <a:latin typeface="Times New Roman" panose="02020603050405020304" pitchFamily="18" charset="0"/>
                <a:ea typeface="Calibri" panose="020F0502020204030204" pitchFamily="34" charset="0"/>
                <a:cs typeface="Times New Roman" panose="02020603050405020304" pitchFamily="18" charset="0"/>
              </a:rPr>
              <a:t>cận và đáp ứng các tiêu chuẩn đánh giá và kiểm định </a:t>
            </a:r>
            <a:r>
              <a:rPr lang="en-US" sz="9600" dirty="0" smtClean="0">
                <a:latin typeface="Times New Roman" panose="02020603050405020304" pitchFamily="18" charset="0"/>
                <a:ea typeface="Calibri" panose="020F0502020204030204" pitchFamily="34" charset="0"/>
                <a:cs typeface="Times New Roman" panose="02020603050405020304" pitchFamily="18" charset="0"/>
              </a:rPr>
              <a:t>CTĐT</a:t>
            </a:r>
            <a:r>
              <a:rPr lang="vi-VN"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96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SG" sz="96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9600" dirty="0" err="1" smtClean="0">
                <a:latin typeface="Times New Roman" panose="02020603050405020304" pitchFamily="18" charset="0"/>
                <a:ea typeface="Calibri" panose="020F0502020204030204" pitchFamily="34" charset="0"/>
                <a:cs typeface="Times New Roman" panose="02020603050405020304" pitchFamily="18" charset="0"/>
              </a:rPr>
              <a:t>nước</a:t>
            </a:r>
            <a:r>
              <a:rPr lang="vi-VN" sz="9600" dirty="0" smtClean="0">
                <a:latin typeface="Times New Roman" panose="02020603050405020304" pitchFamily="18" charset="0"/>
                <a:ea typeface="Calibri" panose="020F0502020204030204" pitchFamily="34" charset="0"/>
                <a:cs typeface="Times New Roman" panose="02020603050405020304" pitchFamily="18" charset="0"/>
              </a:rPr>
              <a:t> và quốc tế.</a:t>
            </a:r>
            <a:endParaRPr lang="en-US" sz="9600" dirty="0">
              <a:latin typeface="Times New Roman" panose="02020603050405020304" pitchFamily="18" charset="0"/>
              <a:ea typeface="Calibri" panose="020F0502020204030204" pitchFamily="34" charset="0"/>
              <a:cs typeface="Times New Roman" panose="02020603050405020304" pitchFamily="18" charset="0"/>
            </a:endParaRPr>
          </a:p>
          <a:p>
            <a:endParaRPr lang="en-SG" sz="6000" b="1" dirty="0" smtClean="0">
              <a:latin typeface="Times New Roman" panose="02020603050405020304" pitchFamily="18" charset="0"/>
              <a:cs typeface="Times New Roman" panose="02020603050405020304" pitchFamily="18" charset="0"/>
            </a:endParaRPr>
          </a:p>
          <a:p>
            <a:endParaRPr lang="en-SG" sz="6000" b="1" dirty="0">
              <a:latin typeface="Times New Roman" panose="02020603050405020304" pitchFamily="18" charset="0"/>
              <a:cs typeface="Times New Roman" panose="02020603050405020304" pitchFamily="18" charset="0"/>
            </a:endParaRPr>
          </a:p>
          <a:p>
            <a:endParaRPr lang="en-SG" sz="6000" b="1" dirty="0" smtClean="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110676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0260"/>
            <a:ext cx="9144000" cy="566268"/>
          </a:xfrm>
        </p:spPr>
        <p:txBody>
          <a:bodyPr>
            <a:normAutofit/>
          </a:bodyPr>
          <a:lstStyle/>
          <a:p>
            <a:r>
              <a:rPr lang="en-SG" sz="2400" b="1" dirty="0">
                <a:latin typeface="Times New Roman" panose="02020603050405020304" pitchFamily="18" charset="0"/>
                <a:cs typeface="Times New Roman" panose="02020603050405020304" pitchFamily="18" charset="0"/>
              </a:rPr>
              <a:t>2</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Yêu</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cầu</a:t>
            </a:r>
            <a:endParaRPr lang="en-US" sz="2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99595" y="995423"/>
            <a:ext cx="10718157" cy="5092860"/>
          </a:xfrm>
        </p:spPr>
        <p:txBody>
          <a:bodyPr>
            <a:normAutofit fontScale="25000" lnSpcReduction="20000"/>
          </a:bodyPr>
          <a:lstStyle/>
          <a:p>
            <a:pPr indent="457200" algn="just">
              <a:lnSpc>
                <a:spcPct val="107000"/>
              </a:lnSpc>
              <a:spcBef>
                <a:spcPts val="600"/>
              </a:spcBef>
              <a:spcAft>
                <a:spcPts val="600"/>
              </a:spcAft>
            </a:pPr>
            <a:r>
              <a:rPr lang="en-SG" sz="9600" dirty="0" smtClean="0">
                <a:latin typeface="Times New Roman" panose="02020603050405020304" pitchFamily="18" charset="0"/>
                <a:cs typeface="Times New Roman" panose="02020603050405020304" pitchFamily="18" charset="0"/>
              </a:rPr>
              <a:t>- R</a:t>
            </a:r>
            <a:r>
              <a:rPr lang="vi-VN" sz="9600" dirty="0" smtClean="0">
                <a:latin typeface="Times New Roman" panose="02020603050405020304" pitchFamily="18" charset="0"/>
                <a:cs typeface="Times New Roman" panose="02020603050405020304" pitchFamily="18" charset="0"/>
              </a:rPr>
              <a:t>à so</a:t>
            </a:r>
            <a:r>
              <a:rPr lang="en-SG" sz="9600" dirty="0" err="1" smtClean="0">
                <a:latin typeface="Times New Roman" panose="02020603050405020304" pitchFamily="18" charset="0"/>
                <a:cs typeface="Times New Roman" panose="02020603050405020304" pitchFamily="18" charset="0"/>
              </a:rPr>
              <a:t>át</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khối </a:t>
            </a:r>
            <a:r>
              <a:rPr lang="vi-VN" sz="9600" dirty="0">
                <a:latin typeface="Times New Roman" panose="02020603050405020304" pitchFamily="18" charset="0"/>
                <a:cs typeface="Times New Roman" panose="02020603050405020304" pitchFamily="18" charset="0"/>
              </a:rPr>
              <a:t>lượng, nội dung kiến thức đối với các học phần đã được phân công trong </a:t>
            </a:r>
            <a:r>
              <a:rPr lang="en-US" sz="9600" dirty="0" smtClean="0">
                <a:latin typeface="Times New Roman" panose="02020603050405020304" pitchFamily="18" charset="0"/>
                <a:cs typeface="Times New Roman" panose="02020603050405020304" pitchFamily="18" charset="0"/>
              </a:rPr>
              <a:t>CTĐT</a:t>
            </a:r>
            <a:r>
              <a:rPr lang="en-SG" sz="9600" dirty="0" smtClean="0">
                <a:latin typeface="Times New Roman" panose="02020603050405020304" pitchFamily="18" charset="0"/>
                <a:cs typeface="Times New Roman" panose="02020603050405020304" pitchFamily="18" charset="0"/>
              </a:rPr>
              <a:t>;</a:t>
            </a:r>
            <a:r>
              <a:rPr lang="vi-VN" sz="9600" dirty="0" smtClean="0">
                <a:latin typeface="Times New Roman" panose="02020603050405020304" pitchFamily="18" charset="0"/>
                <a:cs typeface="Times New Roman" panose="02020603050405020304" pitchFamily="18" charset="0"/>
              </a:rPr>
              <a:t> Rà </a:t>
            </a:r>
            <a:r>
              <a:rPr lang="vi-VN" sz="9600" dirty="0">
                <a:latin typeface="Times New Roman" panose="02020603050405020304" pitchFamily="18" charset="0"/>
                <a:cs typeface="Times New Roman" panose="02020603050405020304" pitchFamily="18" charset="0"/>
              </a:rPr>
              <a:t>soát xác định rõ mục tiêu, chuẩn đầu </a:t>
            </a:r>
            <a:r>
              <a:rPr lang="vi-VN" sz="9600" dirty="0" smtClean="0">
                <a:latin typeface="Times New Roman" panose="02020603050405020304" pitchFamily="18" charset="0"/>
                <a:cs typeface="Times New Roman" panose="02020603050405020304" pitchFamily="18" charset="0"/>
              </a:rPr>
              <a:t>ra</a:t>
            </a:r>
            <a:r>
              <a:rPr lang="en-SG" sz="9600" dirty="0" smtClean="0">
                <a:latin typeface="Times New Roman" panose="02020603050405020304" pitchFamily="18" charset="0"/>
                <a:cs typeface="Times New Roman" panose="02020603050405020304" pitchFamily="18" charset="0"/>
              </a:rPr>
              <a:t> (CĐR)</a:t>
            </a:r>
            <a:r>
              <a:rPr lang="vi-VN" sz="9600" dirty="0" smtClean="0">
                <a:latin typeface="Times New Roman" panose="02020603050405020304" pitchFamily="18" charset="0"/>
                <a:cs typeface="Times New Roman" panose="02020603050405020304" pitchFamily="18" charset="0"/>
              </a:rPr>
              <a:t> </a:t>
            </a:r>
            <a:r>
              <a:rPr lang="vi-VN" sz="9600" dirty="0">
                <a:latin typeface="Times New Roman" panose="02020603050405020304" pitchFamily="18" charset="0"/>
                <a:cs typeface="Times New Roman" panose="02020603050405020304" pitchFamily="18" charset="0"/>
              </a:rPr>
              <a:t>của học </a:t>
            </a:r>
            <a:r>
              <a:rPr lang="vi-VN" sz="9600" dirty="0" smtClean="0">
                <a:latin typeface="Times New Roman" panose="02020603050405020304" pitchFamily="18" charset="0"/>
                <a:cs typeface="Times New Roman" panose="02020603050405020304" pitchFamily="18" charset="0"/>
              </a:rPr>
              <a:t>phần</a:t>
            </a:r>
            <a:r>
              <a:rPr lang="en-SG" sz="9600" dirty="0" smtClean="0">
                <a:latin typeface="Times New Roman" panose="02020603050405020304" pitchFamily="18" charset="0"/>
                <a:cs typeface="Times New Roman" panose="02020603050405020304" pitchFamily="18" charset="0"/>
              </a:rPr>
              <a:t>;</a:t>
            </a:r>
          </a:p>
          <a:p>
            <a:pPr indent="457200" algn="just">
              <a:lnSpc>
                <a:spcPct val="107000"/>
              </a:lnSpc>
              <a:spcBef>
                <a:spcPts val="600"/>
              </a:spcBef>
              <a:spcAft>
                <a:spcPts val="600"/>
              </a:spcAft>
            </a:pP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Rà</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soát</a:t>
            </a:r>
            <a:r>
              <a:rPr lang="en-SG" sz="9600" dirty="0" smtClean="0">
                <a:latin typeface="Times New Roman" panose="02020603050405020304" pitchFamily="18" charset="0"/>
                <a:cs typeface="Times New Roman" panose="02020603050405020304" pitchFamily="18" charset="0"/>
              </a:rPr>
              <a:t> đ</a:t>
            </a:r>
            <a:r>
              <a:rPr lang="vi-VN" sz="9600" dirty="0" smtClean="0">
                <a:latin typeface="Times New Roman" panose="02020603050405020304" pitchFamily="18" charset="0"/>
                <a:cs typeface="Times New Roman" panose="02020603050405020304" pitchFamily="18" charset="0"/>
              </a:rPr>
              <a:t>iều </a:t>
            </a:r>
            <a:r>
              <a:rPr lang="vi-VN" sz="9600" dirty="0">
                <a:latin typeface="Times New Roman" panose="02020603050405020304" pitchFamily="18" charset="0"/>
                <a:cs typeface="Times New Roman" panose="02020603050405020304" pitchFamily="18" charset="0"/>
              </a:rPr>
              <a:t>chỉnh phân công </a:t>
            </a:r>
            <a:r>
              <a:rPr lang="vi-VN" sz="9600" dirty="0" smtClean="0">
                <a:latin typeface="Times New Roman" panose="02020603050405020304" pitchFamily="18" charset="0"/>
                <a:cs typeface="Times New Roman" panose="02020603050405020304" pitchFamily="18" charset="0"/>
              </a:rPr>
              <a:t>các</a:t>
            </a:r>
            <a:r>
              <a:rPr lang="en-SG" sz="9600" dirty="0" smtClean="0">
                <a:latin typeface="Times New Roman" panose="02020603050405020304" pitchFamily="18" charset="0"/>
                <a:cs typeface="Times New Roman" panose="02020603050405020304" pitchFamily="18" charset="0"/>
              </a:rPr>
              <a:t> GV</a:t>
            </a:r>
            <a:r>
              <a:rPr lang="vi-VN" sz="9600" dirty="0" smtClean="0">
                <a:latin typeface="Times New Roman" panose="02020603050405020304" pitchFamily="18" charset="0"/>
                <a:cs typeface="Times New Roman" panose="02020603050405020304" pitchFamily="18" charset="0"/>
              </a:rPr>
              <a:t> </a:t>
            </a:r>
            <a:r>
              <a:rPr lang="vi-VN" sz="9600" dirty="0">
                <a:latin typeface="Times New Roman" panose="02020603050405020304" pitchFamily="18" charset="0"/>
                <a:cs typeface="Times New Roman" panose="02020603050405020304" pitchFamily="18" charset="0"/>
              </a:rPr>
              <a:t>giảng dạy của học </a:t>
            </a:r>
            <a:r>
              <a:rPr lang="vi-VN" sz="9600" dirty="0" smtClean="0">
                <a:latin typeface="Times New Roman" panose="02020603050405020304" pitchFamily="18" charset="0"/>
                <a:cs typeface="Times New Roman" panose="02020603050405020304" pitchFamily="18" charset="0"/>
              </a:rPr>
              <a:t>phần</a:t>
            </a:r>
            <a:r>
              <a:rPr lang="en-SG" sz="9600" dirty="0" smtClean="0">
                <a:latin typeface="Times New Roman" panose="02020603050405020304" pitchFamily="18" charset="0"/>
                <a:cs typeface="Times New Roman" panose="02020603050405020304" pitchFamily="18" charset="0"/>
              </a:rPr>
              <a:t>;</a:t>
            </a:r>
          </a:p>
          <a:p>
            <a:pPr algn="just">
              <a:lnSpc>
                <a:spcPct val="107000"/>
              </a:lnSpc>
              <a:spcBef>
                <a:spcPts val="600"/>
              </a:spcBef>
              <a:spcAft>
                <a:spcPts val="600"/>
              </a:spcAft>
            </a:pPr>
            <a:r>
              <a:rPr lang="en-SG" sz="9600" dirty="0" smtClean="0">
                <a:latin typeface="Times New Roman" panose="02020603050405020304" pitchFamily="18" charset="0"/>
                <a:cs typeface="Times New Roman" panose="02020603050405020304" pitchFamily="18" charset="0"/>
              </a:rPr>
              <a:t>      - Đ</a:t>
            </a:r>
            <a:r>
              <a:rPr lang="vi-VN" sz="9600" dirty="0" smtClean="0">
                <a:latin typeface="Times New Roman" panose="02020603050405020304" pitchFamily="18" charset="0"/>
                <a:cs typeface="Times New Roman" panose="02020603050405020304" pitchFamily="18" charset="0"/>
              </a:rPr>
              <a:t>ảm </a:t>
            </a:r>
            <a:r>
              <a:rPr lang="vi-VN" sz="9600" dirty="0">
                <a:latin typeface="Times New Roman" panose="02020603050405020304" pitchFamily="18" charset="0"/>
                <a:cs typeface="Times New Roman" panose="02020603050405020304" pitchFamily="18" charset="0"/>
              </a:rPr>
              <a:t>bảo được yêu cầu về kiến thức chuyên môn; cập nhật về thông tin, phương pháp; đáp ứng được </a:t>
            </a:r>
            <a:r>
              <a:rPr lang="en-SG" sz="9600" dirty="0" smtClean="0">
                <a:latin typeface="Times New Roman" panose="02020603050405020304" pitchFamily="18" charset="0"/>
                <a:cs typeface="Times New Roman" panose="02020603050405020304" pitchFamily="18" charset="0"/>
              </a:rPr>
              <a:t>CĐR</a:t>
            </a:r>
            <a:r>
              <a:rPr lang="vi-VN" sz="9600" dirty="0" smtClean="0">
                <a:latin typeface="Times New Roman" panose="02020603050405020304" pitchFamily="18" charset="0"/>
                <a:cs typeface="Times New Roman" panose="02020603050405020304" pitchFamily="18" charset="0"/>
              </a:rPr>
              <a:t> và</a:t>
            </a:r>
            <a:r>
              <a:rPr lang="en-SG" sz="9600" dirty="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các</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phương</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pháp</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đánh</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giá</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loại </a:t>
            </a:r>
            <a:r>
              <a:rPr lang="vi-VN" sz="9600" dirty="0">
                <a:latin typeface="Times New Roman" panose="02020603050405020304" pitchFamily="18" charset="0"/>
                <a:cs typeface="Times New Roman" panose="02020603050405020304" pitchFamily="18" charset="0"/>
              </a:rPr>
              <a:t>bỏ các nội dung trùng </a:t>
            </a:r>
            <a:r>
              <a:rPr lang="vi-VN" sz="9600" dirty="0" smtClean="0">
                <a:latin typeface="Times New Roman" panose="02020603050405020304" pitchFamily="18" charset="0"/>
                <a:cs typeface="Times New Roman" panose="02020603050405020304" pitchFamily="18" charset="0"/>
              </a:rPr>
              <a:t>lắp</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giữa</a:t>
            </a:r>
            <a:r>
              <a:rPr lang="vi-VN" sz="9600" dirty="0" smtClean="0">
                <a:latin typeface="Times New Roman" panose="02020603050405020304" pitchFamily="18" charset="0"/>
                <a:cs typeface="Times New Roman" panose="02020603050405020304" pitchFamily="18" charset="0"/>
              </a:rPr>
              <a:t> </a:t>
            </a:r>
            <a:r>
              <a:rPr lang="vi-VN" sz="9600" dirty="0">
                <a:latin typeface="Times New Roman" panose="02020603050405020304" pitchFamily="18" charset="0"/>
                <a:cs typeface="Times New Roman" panose="02020603050405020304" pitchFamily="18" charset="0"/>
              </a:rPr>
              <a:t>các học </a:t>
            </a:r>
            <a:r>
              <a:rPr lang="vi-VN" sz="9600" dirty="0" smtClean="0">
                <a:latin typeface="Times New Roman" panose="02020603050405020304" pitchFamily="18" charset="0"/>
                <a:cs typeface="Times New Roman" panose="02020603050405020304" pitchFamily="18" charset="0"/>
              </a:rPr>
              <a:t>phần</a:t>
            </a:r>
            <a:r>
              <a:rPr lang="en-SG" sz="9600" dirty="0" smtClean="0">
                <a:latin typeface="Times New Roman" panose="02020603050405020304" pitchFamily="18" charset="0"/>
                <a:cs typeface="Times New Roman" panose="02020603050405020304" pitchFamily="18" charset="0"/>
              </a:rPr>
              <a:t>;</a:t>
            </a:r>
            <a:endParaRPr lang="en-SG" sz="96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SG" sz="9600" dirty="0" smtClean="0">
                <a:latin typeface="Times New Roman" panose="02020603050405020304" pitchFamily="18" charset="0"/>
                <a:cs typeface="Times New Roman" panose="02020603050405020304" pitchFamily="18" charset="0"/>
              </a:rPr>
              <a:t>      - </a:t>
            </a:r>
            <a:r>
              <a:rPr lang="en-SG" sz="9600" dirty="0" err="1" smtClean="0">
                <a:latin typeface="Times New Roman" panose="02020603050405020304" pitchFamily="18" charset="0"/>
                <a:cs typeface="Times New Roman" panose="02020603050405020304" pitchFamily="18" charset="0"/>
              </a:rPr>
              <a:t>Cập</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nhật</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hoàn</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thiện</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danh</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mục</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Tài </a:t>
            </a:r>
            <a:r>
              <a:rPr lang="vi-VN" sz="9600" dirty="0">
                <a:latin typeface="Times New Roman" panose="02020603050405020304" pitchFamily="18" charset="0"/>
                <a:cs typeface="Times New Roman" panose="02020603050405020304" pitchFamily="18" charset="0"/>
              </a:rPr>
              <a:t>liệu tham khảo của học </a:t>
            </a:r>
            <a:r>
              <a:rPr lang="vi-VN" sz="9600" dirty="0" smtClean="0">
                <a:latin typeface="Times New Roman" panose="02020603050405020304" pitchFamily="18" charset="0"/>
                <a:cs typeface="Times New Roman" panose="02020603050405020304" pitchFamily="18" charset="0"/>
              </a:rPr>
              <a:t>phần</a:t>
            </a:r>
            <a:r>
              <a:rPr lang="en-SG" sz="9600" dirty="0" smtClean="0">
                <a:latin typeface="Times New Roman" panose="02020603050405020304" pitchFamily="18" charset="0"/>
                <a:cs typeface="Times New Roman" panose="02020603050405020304" pitchFamily="18" charset="0"/>
              </a:rPr>
              <a:t>;</a:t>
            </a:r>
          </a:p>
          <a:p>
            <a:pPr algn="just">
              <a:lnSpc>
                <a:spcPct val="107000"/>
              </a:lnSpc>
              <a:spcBef>
                <a:spcPts val="600"/>
              </a:spcBef>
              <a:spcAft>
                <a:spcPts val="600"/>
              </a:spcAft>
            </a:pPr>
            <a:r>
              <a:rPr lang="en-SG" sz="9600" dirty="0" smtClean="0">
                <a:latin typeface="Times New Roman" panose="02020603050405020304" pitchFamily="18" charset="0"/>
                <a:cs typeface="Times New Roman" panose="02020603050405020304" pitchFamily="18" charset="0"/>
              </a:rPr>
              <a:t>      - </a:t>
            </a:r>
            <a:r>
              <a:rPr lang="vi-VN" sz="9600" dirty="0">
                <a:latin typeface="Times New Roman" panose="02020603050405020304" pitchFamily="18" charset="0"/>
                <a:cs typeface="Times New Roman" panose="02020603050405020304" pitchFamily="18" charset="0"/>
              </a:rPr>
              <a:t>Cung cấp </a:t>
            </a:r>
            <a:r>
              <a:rPr lang="vi-VN" sz="9600" dirty="0" smtClean="0">
                <a:latin typeface="Times New Roman" panose="02020603050405020304" pitchFamily="18" charset="0"/>
                <a:cs typeface="Times New Roman" panose="02020603050405020304" pitchFamily="18" charset="0"/>
              </a:rPr>
              <a:t>thông </a:t>
            </a:r>
            <a:r>
              <a:rPr lang="vi-VN" sz="9600" dirty="0">
                <a:latin typeface="Times New Roman" panose="02020603050405020304" pitchFamily="18" charset="0"/>
                <a:cs typeface="Times New Roman" panose="02020603050405020304" pitchFamily="18" charset="0"/>
              </a:rPr>
              <a:t>tin đầy </a:t>
            </a:r>
            <a:r>
              <a:rPr lang="vi-VN" sz="9600" dirty="0" smtClean="0">
                <a:latin typeface="Times New Roman" panose="02020603050405020304" pitchFamily="18" charset="0"/>
                <a:cs typeface="Times New Roman" panose="02020603050405020304" pitchFamily="18" charset="0"/>
              </a:rPr>
              <a:t>đ</a:t>
            </a:r>
            <a:r>
              <a:rPr lang="en-SG" sz="9600" dirty="0">
                <a:latin typeface="Times New Roman" panose="02020603050405020304" pitchFamily="18" charset="0"/>
                <a:cs typeface="Times New Roman" panose="02020603050405020304" pitchFamily="18" charset="0"/>
              </a:rPr>
              <a:t>ủ</a:t>
            </a:r>
            <a:r>
              <a:rPr lang="vi-VN" sz="9600" dirty="0" smtClean="0">
                <a:latin typeface="Times New Roman" panose="02020603050405020304" pitchFamily="18" charset="0"/>
                <a:cs typeface="Times New Roman" panose="02020603050405020304" pitchFamily="18" charset="0"/>
              </a:rPr>
              <a:t> </a:t>
            </a:r>
            <a:r>
              <a:rPr lang="vi-VN" sz="9600" dirty="0">
                <a:latin typeface="Times New Roman" panose="02020603050405020304" pitchFamily="18" charset="0"/>
                <a:cs typeface="Times New Roman" panose="02020603050405020304" pitchFamily="18" charset="0"/>
              </a:rPr>
              <a:t>và chính xác </a:t>
            </a:r>
            <a:r>
              <a:rPr lang="vi-VN" sz="9600" dirty="0" smtClean="0">
                <a:latin typeface="Times New Roman" panose="02020603050405020304" pitchFamily="18" charset="0"/>
                <a:cs typeface="Times New Roman" panose="02020603050405020304" pitchFamily="18" charset="0"/>
              </a:rPr>
              <a:t>về</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học</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phần</a:t>
            </a:r>
            <a:r>
              <a:rPr lang="en-SG" sz="9600" dirty="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theo</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yêu</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cầu</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của</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đánh</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giá</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và</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kiểm</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định</a:t>
            </a:r>
            <a:r>
              <a:rPr lang="en-SG" sz="9600" dirty="0" smtClean="0">
                <a:latin typeface="Times New Roman" panose="02020603050405020304" pitchFamily="18" charset="0"/>
                <a:cs typeface="Times New Roman" panose="02020603050405020304" pitchFamily="18" charset="0"/>
              </a:rPr>
              <a:t> CTĐT (</a:t>
            </a:r>
            <a:r>
              <a:rPr lang="en-SG" sz="9600" dirty="0" err="1" smtClean="0">
                <a:latin typeface="Times New Roman" panose="02020603050405020304" pitchFamily="18" charset="0"/>
                <a:cs typeface="Times New Roman" panose="02020603050405020304" pitchFamily="18" charset="0"/>
              </a:rPr>
              <a:t>mẫu</a:t>
            </a:r>
            <a:r>
              <a:rPr lang="en-SG" sz="9600" dirty="0" smtClean="0">
                <a:latin typeface="Times New Roman" panose="02020603050405020304" pitchFamily="18" charset="0"/>
                <a:cs typeface="Times New Roman" panose="02020603050405020304" pitchFamily="18" charset="0"/>
              </a:rPr>
              <a:t> ĐC chi </a:t>
            </a:r>
            <a:r>
              <a:rPr lang="en-SG" sz="9600" dirty="0" err="1" smtClean="0">
                <a:latin typeface="Times New Roman" panose="02020603050405020304" pitchFamily="18" charset="0"/>
                <a:cs typeface="Times New Roman" panose="02020603050405020304" pitchFamily="18" charset="0"/>
              </a:rPr>
              <a:t>tiết</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của</a:t>
            </a:r>
            <a:r>
              <a:rPr lang="en-SG" sz="9600" dirty="0" smtClean="0">
                <a:latin typeface="Times New Roman" panose="02020603050405020304" pitchFamily="18" charset="0"/>
                <a:cs typeface="Times New Roman" panose="02020603050405020304" pitchFamily="18" charset="0"/>
              </a:rPr>
              <a:t> HP). </a:t>
            </a:r>
            <a:endParaRPr lang="vi-VN" sz="6000" dirty="0">
              <a:latin typeface="Times New Roman" panose="02020603050405020304" pitchFamily="18" charset="0"/>
              <a:cs typeface="Times New Roman" panose="02020603050405020304" pitchFamily="18" charset="0"/>
            </a:endParaRPr>
          </a:p>
          <a:p>
            <a:pPr indent="457200" algn="just">
              <a:lnSpc>
                <a:spcPct val="107000"/>
              </a:lnSpc>
              <a:spcBef>
                <a:spcPts val="600"/>
              </a:spcBef>
              <a:spcAft>
                <a:spcPts val="600"/>
              </a:spcAft>
            </a:pPr>
            <a:endParaRPr lang="en-SG" sz="6000" b="1" dirty="0" smtClean="0">
              <a:latin typeface="Times New Roman" panose="02020603050405020304" pitchFamily="18" charset="0"/>
              <a:cs typeface="Times New Roman" panose="02020603050405020304" pitchFamily="18" charset="0"/>
            </a:endParaRPr>
          </a:p>
          <a:p>
            <a:endParaRPr lang="en-SG" sz="6000" b="1" dirty="0">
              <a:latin typeface="Times New Roman" panose="02020603050405020304" pitchFamily="18" charset="0"/>
              <a:cs typeface="Times New Roman" panose="02020603050405020304" pitchFamily="18" charset="0"/>
            </a:endParaRPr>
          </a:p>
          <a:p>
            <a:endParaRPr lang="en-SG" sz="6000" b="1" dirty="0" smtClean="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4172404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0260"/>
            <a:ext cx="9144000" cy="566268"/>
          </a:xfrm>
        </p:spPr>
        <p:txBody>
          <a:bodyPr>
            <a:normAutofit/>
          </a:bodyPr>
          <a:lstStyle/>
          <a:p>
            <a:r>
              <a:rPr lang="en-SG" sz="2400" b="1" dirty="0" smtClean="0">
                <a:latin typeface="Times New Roman" panose="02020603050405020304" pitchFamily="18" charset="0"/>
                <a:cs typeface="Times New Roman" panose="02020603050405020304" pitchFamily="18" charset="0"/>
              </a:rPr>
              <a:t>3. </a:t>
            </a:r>
            <a:r>
              <a:rPr lang="en-SG" sz="2400" b="1" dirty="0" err="1" smtClean="0">
                <a:latin typeface="Times New Roman" panose="02020603050405020304" pitchFamily="18" charset="0"/>
                <a:cs typeface="Times New Roman" panose="02020603050405020304" pitchFamily="18" charset="0"/>
              </a:rPr>
              <a:t>Những</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thay</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đổi</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về</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Đề</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cương</a:t>
            </a:r>
            <a:r>
              <a:rPr lang="en-SG" sz="2400" b="1" dirty="0" smtClean="0">
                <a:latin typeface="Times New Roman" panose="02020603050405020304" pitchFamily="18" charset="0"/>
                <a:cs typeface="Times New Roman" panose="02020603050405020304" pitchFamily="18" charset="0"/>
              </a:rPr>
              <a:t> chi </a:t>
            </a:r>
            <a:r>
              <a:rPr lang="en-SG" sz="2400" b="1" dirty="0" err="1" smtClean="0">
                <a:latin typeface="Times New Roman" panose="02020603050405020304" pitchFamily="18" charset="0"/>
                <a:cs typeface="Times New Roman" panose="02020603050405020304" pitchFamily="18" charset="0"/>
              </a:rPr>
              <a:t>tiết</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học</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phần</a:t>
            </a:r>
            <a:endParaRPr lang="en-US" sz="2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99595" y="995423"/>
            <a:ext cx="10718157" cy="5092860"/>
          </a:xfrm>
        </p:spPr>
        <p:txBody>
          <a:bodyPr>
            <a:normAutofit/>
          </a:bodyPr>
          <a:lstStyle/>
          <a:p>
            <a:pPr indent="457200" algn="just">
              <a:lnSpc>
                <a:spcPct val="107000"/>
              </a:lnSpc>
              <a:spcBef>
                <a:spcPts val="600"/>
              </a:spcBef>
              <a:spcAft>
                <a:spcPts val="600"/>
              </a:spcAft>
            </a:pPr>
            <a:endParaRPr lang="en-SG" sz="6000" b="1" dirty="0" smtClean="0">
              <a:latin typeface="Times New Roman" panose="02020603050405020304" pitchFamily="18" charset="0"/>
              <a:cs typeface="Times New Roman" panose="02020603050405020304" pitchFamily="18" charset="0"/>
            </a:endParaRPr>
          </a:p>
          <a:p>
            <a:endParaRPr lang="en-SG" sz="6000" b="1" dirty="0">
              <a:latin typeface="Times New Roman" panose="02020603050405020304" pitchFamily="18" charset="0"/>
              <a:cs typeface="Times New Roman" panose="02020603050405020304" pitchFamily="18" charset="0"/>
            </a:endParaRPr>
          </a:p>
          <a:p>
            <a:endParaRPr lang="en-SG" sz="6000" b="1" dirty="0" smtClean="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4</a:t>
            </a:fld>
            <a:endParaRPr lang="en-US">
              <a:solidFill>
                <a:prstClr val="black">
                  <a:tint val="75000"/>
                </a:prstClr>
              </a:solidFill>
            </a:endParaRPr>
          </a:p>
        </p:txBody>
      </p:sp>
      <p:pic>
        <p:nvPicPr>
          <p:cNvPr id="8" name="Picture 7"/>
          <p:cNvPicPr>
            <a:picLocks noChangeAspect="1"/>
          </p:cNvPicPr>
          <p:nvPr/>
        </p:nvPicPr>
        <p:blipFill>
          <a:blip r:embed="rId3"/>
          <a:stretch>
            <a:fillRect/>
          </a:stretch>
        </p:blipFill>
        <p:spPr>
          <a:xfrm>
            <a:off x="683491" y="995424"/>
            <a:ext cx="11134261" cy="5562692"/>
          </a:xfrm>
          <a:prstGeom prst="rect">
            <a:avLst/>
          </a:prstGeom>
        </p:spPr>
      </p:pic>
    </p:spTree>
    <p:extLst>
      <p:ext uri="{BB962C8B-B14F-4D97-AF65-F5344CB8AC3E}">
        <p14:creationId xmlns:p14="http://schemas.microsoft.com/office/powerpoint/2010/main" val="1026889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0260"/>
            <a:ext cx="9144000" cy="566268"/>
          </a:xfrm>
        </p:spPr>
        <p:txBody>
          <a:bodyPr>
            <a:normAutofit/>
          </a:bodyPr>
          <a:lstStyle/>
          <a:p>
            <a:r>
              <a:rPr lang="en-SG" sz="2400" b="1" dirty="0" smtClean="0">
                <a:latin typeface="Times New Roman" panose="02020603050405020304" pitchFamily="18" charset="0"/>
                <a:cs typeface="Times New Roman" panose="02020603050405020304" pitchFamily="18" charset="0"/>
              </a:rPr>
              <a:t>4. </a:t>
            </a:r>
            <a:r>
              <a:rPr lang="en-SG" sz="2400" b="1" dirty="0" err="1" smtClean="0">
                <a:latin typeface="Times New Roman" panose="02020603050405020304" pitchFamily="18" charset="0"/>
                <a:cs typeface="Times New Roman" panose="02020603050405020304" pitchFamily="18" charset="0"/>
              </a:rPr>
              <a:t>Chuẩn</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đầu</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ra</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của</a:t>
            </a:r>
            <a:r>
              <a:rPr lang="en-SG" sz="2400" b="1" dirty="0" smtClean="0">
                <a:latin typeface="Times New Roman" panose="02020603050405020304" pitchFamily="18" charset="0"/>
                <a:cs typeface="Times New Roman" panose="02020603050405020304" pitchFamily="18" charset="0"/>
              </a:rPr>
              <a:t> HP</a:t>
            </a:r>
            <a:endParaRPr lang="en-US" sz="2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99594" y="887295"/>
            <a:ext cx="10486663" cy="864440"/>
          </a:xfrm>
        </p:spPr>
        <p:txBody>
          <a:bodyPr>
            <a:normAutofit fontScale="92500"/>
          </a:bodyPr>
          <a:lstStyle/>
          <a:p>
            <a:pPr algn="just">
              <a:lnSpc>
                <a:spcPct val="100000"/>
              </a:lnSpc>
              <a:spcBef>
                <a:spcPts val="600"/>
              </a:spcBef>
              <a:spcAft>
                <a:spcPts val="600"/>
              </a:spcAft>
            </a:pPr>
            <a:r>
              <a:rPr lang="en-SG" dirty="0" smtClean="0">
                <a:latin typeface="Times New Roman" panose="02020603050405020304" pitchFamily="18" charset="0"/>
                <a:cs typeface="Times New Roman" panose="02020603050405020304" pitchFamily="18" charset="0"/>
              </a:rPr>
              <a:t>- CĐR </a:t>
            </a:r>
            <a:r>
              <a:rPr lang="en-SG" dirty="0" err="1" smtClean="0">
                <a:latin typeface="Times New Roman" panose="02020603050405020304" pitchFamily="18" charset="0"/>
                <a:cs typeface="Times New Roman" panose="02020603050405020304" pitchFamily="18" charset="0"/>
              </a:rPr>
              <a:t>của</a:t>
            </a:r>
            <a:r>
              <a:rPr lang="en-SG" dirty="0" smtClean="0">
                <a:latin typeface="Times New Roman" panose="02020603050405020304" pitchFamily="18" charset="0"/>
                <a:cs typeface="Times New Roman" panose="02020603050405020304" pitchFamily="18" charset="0"/>
              </a:rPr>
              <a:t> HP </a:t>
            </a:r>
            <a:r>
              <a:rPr lang="en-SG" dirty="0" err="1" smtClean="0">
                <a:latin typeface="Times New Roman" panose="02020603050405020304" pitchFamily="18" charset="0"/>
                <a:cs typeface="Times New Roman" panose="02020603050405020304" pitchFamily="18" charset="0"/>
              </a:rPr>
              <a:t>cần</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căn</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cứ</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trên</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Khung</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trình</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độ</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quốc</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gia</a:t>
            </a:r>
            <a:r>
              <a:rPr lang="en-SG" dirty="0" smtClean="0">
                <a:latin typeface="Times New Roman" panose="02020603050405020304" pitchFamily="18" charset="0"/>
                <a:cs typeface="Times New Roman" panose="02020603050405020304" pitchFamily="18" charset="0"/>
              </a:rPr>
              <a:t>; CĐR </a:t>
            </a:r>
            <a:r>
              <a:rPr lang="en-SG" dirty="0" err="1" smtClean="0">
                <a:latin typeface="Times New Roman" panose="02020603050405020304" pitchFamily="18" charset="0"/>
                <a:cs typeface="Times New Roman" panose="02020603050405020304" pitchFamily="18" charset="0"/>
              </a:rPr>
              <a:t>của</a:t>
            </a:r>
            <a:r>
              <a:rPr lang="en-SG" dirty="0" smtClean="0">
                <a:latin typeface="Times New Roman" panose="02020603050405020304" pitchFamily="18" charset="0"/>
                <a:cs typeface="Times New Roman" panose="02020603050405020304" pitchFamily="18" charset="0"/>
              </a:rPr>
              <a:t> CTĐT; </a:t>
            </a:r>
            <a:r>
              <a:rPr lang="en-SG" dirty="0" err="1" smtClean="0">
                <a:latin typeface="Times New Roman" panose="02020603050405020304" pitchFamily="18" charset="0"/>
                <a:cs typeface="Times New Roman" panose="02020603050405020304" pitchFamily="18" charset="0"/>
              </a:rPr>
              <a:t>nhu</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cầu</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xã</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hội</a:t>
            </a:r>
            <a:r>
              <a:rPr lang="en-SG" dirty="0" smtClean="0">
                <a:latin typeface="Times New Roman" panose="02020603050405020304" pitchFamily="18" charset="0"/>
                <a:cs typeface="Times New Roman" panose="02020603050405020304" pitchFamily="18" charset="0"/>
              </a:rPr>
              <a:t> (DN, </a:t>
            </a:r>
            <a:r>
              <a:rPr lang="en-SG" dirty="0" err="1" smtClean="0">
                <a:latin typeface="Times New Roman" panose="02020603050405020304" pitchFamily="18" charset="0"/>
                <a:cs typeface="Times New Roman" panose="02020603050405020304" pitchFamily="18" charset="0"/>
              </a:rPr>
              <a:t>nhà</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tuyển</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dụng</a:t>
            </a:r>
            <a:r>
              <a:rPr lang="en-SG" dirty="0" smtClean="0">
                <a:latin typeface="Times New Roman" panose="02020603050405020304" pitchFamily="18" charset="0"/>
                <a:cs typeface="Times New Roman" panose="02020603050405020304" pitchFamily="18" charset="0"/>
              </a:rPr>
              <a:t>,…); CMCN 4.0; </a:t>
            </a:r>
            <a:r>
              <a:rPr lang="en-SG" dirty="0" err="1" smtClean="0">
                <a:latin typeface="Times New Roman" panose="02020603050405020304" pitchFamily="18" charset="0"/>
                <a:cs typeface="Times New Roman" panose="02020603050405020304" pitchFamily="18" charset="0"/>
              </a:rPr>
              <a:t>sứ</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mạng</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và</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triết</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lý</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giáo</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dục</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của</a:t>
            </a: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Trường</a:t>
            </a:r>
            <a:r>
              <a:rPr lang="en-SG" dirty="0" smtClean="0">
                <a:latin typeface="Times New Roman" panose="02020603050405020304" pitchFamily="18" charset="0"/>
                <a:cs typeface="Times New Roman" panose="02020603050405020304" pitchFamily="18" charset="0"/>
              </a:rPr>
              <a:t>;…</a:t>
            </a:r>
          </a:p>
          <a:p>
            <a:pPr marL="457200" indent="-457200" algn="just">
              <a:lnSpc>
                <a:spcPct val="100000"/>
              </a:lnSpc>
              <a:spcBef>
                <a:spcPts val="600"/>
              </a:spcBef>
              <a:spcAft>
                <a:spcPts val="600"/>
              </a:spcAft>
              <a:buFontTx/>
              <a:buChar char="-"/>
            </a:pPr>
            <a:endParaRPr lang="en-SG" dirty="0" smtClean="0">
              <a:latin typeface="Times New Roman" panose="02020603050405020304" pitchFamily="18" charset="0"/>
              <a:cs typeface="Times New Roman" panose="02020603050405020304" pitchFamily="18" charset="0"/>
            </a:endParaRPr>
          </a:p>
          <a:p>
            <a:pPr marL="857250" indent="-857250" algn="just">
              <a:lnSpc>
                <a:spcPct val="100000"/>
              </a:lnSpc>
              <a:spcBef>
                <a:spcPts val="600"/>
              </a:spcBef>
              <a:spcAft>
                <a:spcPts val="600"/>
              </a:spcAft>
              <a:buFontTx/>
              <a:buChar char="-"/>
            </a:pPr>
            <a:endParaRPr lang="en-SG" b="1" dirty="0" smtClean="0">
              <a:latin typeface="Times New Roman" panose="02020603050405020304" pitchFamily="18" charset="0"/>
              <a:cs typeface="Times New Roman" panose="02020603050405020304" pitchFamily="18" charset="0"/>
            </a:endParaRPr>
          </a:p>
          <a:p>
            <a:pPr>
              <a:lnSpc>
                <a:spcPct val="100000"/>
              </a:lnSpc>
              <a:spcBef>
                <a:spcPts val="600"/>
              </a:spcBef>
              <a:spcAft>
                <a:spcPts val="600"/>
              </a:spcAft>
            </a:pPr>
            <a:endParaRPr lang="en-SG" b="1" dirty="0">
              <a:latin typeface="Times New Roman" panose="02020603050405020304" pitchFamily="18" charset="0"/>
              <a:cs typeface="Times New Roman" panose="02020603050405020304" pitchFamily="18" charset="0"/>
            </a:endParaRPr>
          </a:p>
          <a:p>
            <a:endParaRPr lang="en-SG" sz="6000" b="1" dirty="0" smtClean="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5</a:t>
            </a:fld>
            <a:endParaRPr lang="en-US">
              <a:solidFill>
                <a:prstClr val="black">
                  <a:tint val="75000"/>
                </a:prstClr>
              </a:solidFill>
            </a:endParaRPr>
          </a:p>
        </p:txBody>
      </p:sp>
      <p:pic>
        <p:nvPicPr>
          <p:cNvPr id="6" name="Picture 5"/>
          <p:cNvPicPr>
            <a:picLocks noChangeAspect="1"/>
          </p:cNvPicPr>
          <p:nvPr/>
        </p:nvPicPr>
        <p:blipFill>
          <a:blip r:embed="rId3"/>
          <a:stretch>
            <a:fillRect/>
          </a:stretch>
        </p:blipFill>
        <p:spPr>
          <a:xfrm>
            <a:off x="1666753" y="1979271"/>
            <a:ext cx="9317621" cy="4062714"/>
          </a:xfrm>
          <a:prstGeom prst="rect">
            <a:avLst/>
          </a:prstGeom>
        </p:spPr>
      </p:pic>
    </p:spTree>
    <p:extLst>
      <p:ext uri="{BB962C8B-B14F-4D97-AF65-F5344CB8AC3E}">
        <p14:creationId xmlns:p14="http://schemas.microsoft.com/office/powerpoint/2010/main" val="168418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5777" y="993577"/>
            <a:ext cx="10475089" cy="4618297"/>
          </a:xfrm>
        </p:spPr>
        <p:txBody>
          <a:bodyPr>
            <a:normAutofit fontScale="25000" lnSpcReduction="20000"/>
          </a:bodyPr>
          <a:lstStyle/>
          <a:p>
            <a:pPr marL="457200" indent="-457200" algn="just">
              <a:lnSpc>
                <a:spcPct val="120000"/>
              </a:lnSpc>
              <a:spcBef>
                <a:spcPts val="0"/>
              </a:spcBef>
              <a:buFontTx/>
              <a:buChar char="-"/>
            </a:pPr>
            <a:r>
              <a:rPr lang="en-SG" sz="9600" dirty="0" smtClean="0">
                <a:latin typeface="Times New Roman" panose="02020603050405020304" pitchFamily="18" charset="0"/>
                <a:cs typeface="Times New Roman" panose="02020603050405020304" pitchFamily="18" charset="0"/>
              </a:rPr>
              <a:t>CĐR </a:t>
            </a:r>
            <a:r>
              <a:rPr lang="en-SG" sz="9600" dirty="0" err="1" smtClean="0">
                <a:latin typeface="Times New Roman" panose="02020603050405020304" pitchFamily="18" charset="0"/>
                <a:cs typeface="Times New Roman" panose="02020603050405020304" pitchFamily="18" charset="0"/>
              </a:rPr>
              <a:t>của</a:t>
            </a:r>
            <a:r>
              <a:rPr lang="en-SG" sz="9600" dirty="0" smtClean="0">
                <a:latin typeface="Times New Roman" panose="02020603050405020304" pitchFamily="18" charset="0"/>
                <a:cs typeface="Times New Roman" panose="02020603050405020304" pitchFamily="18" charset="0"/>
              </a:rPr>
              <a:t> HP </a:t>
            </a:r>
            <a:r>
              <a:rPr lang="en-SG" sz="9600" dirty="0" err="1" smtClean="0">
                <a:latin typeface="Times New Roman" panose="02020603050405020304" pitchFamily="18" charset="0"/>
                <a:cs typeface="Times New Roman" panose="02020603050405020304" pitchFamily="18" charset="0"/>
              </a:rPr>
              <a:t>ko</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phải</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là</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tất</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cả</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kiến</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thức</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kỹ</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năng</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được</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cung</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cấp</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bởi</a:t>
            </a:r>
            <a:r>
              <a:rPr lang="en-SG" sz="9600" dirty="0" smtClean="0">
                <a:latin typeface="Times New Roman" panose="02020603050405020304" pitchFamily="18" charset="0"/>
                <a:cs typeface="Times New Roman" panose="02020603050405020304" pitchFamily="18" charset="0"/>
              </a:rPr>
              <a:t> HP; </a:t>
            </a:r>
            <a:r>
              <a:rPr lang="vi-VN" sz="9600" dirty="0" smtClean="0">
                <a:latin typeface="Times New Roman" panose="02020603050405020304" pitchFamily="18" charset="0"/>
                <a:cs typeface="Times New Roman" panose="02020603050405020304" pitchFamily="18" charset="0"/>
              </a:rPr>
              <a:t>Số </a:t>
            </a:r>
            <a:r>
              <a:rPr lang="vi-VN" sz="9600" dirty="0">
                <a:latin typeface="Times New Roman" panose="02020603050405020304" pitchFamily="18" charset="0"/>
                <a:cs typeface="Times New Roman" panose="02020603050405020304" pitchFamily="18" charset="0"/>
              </a:rPr>
              <a:t>lượng CĐR </a:t>
            </a:r>
            <a:r>
              <a:rPr lang="en-SG" sz="9600" dirty="0" err="1" smtClean="0">
                <a:latin typeface="Times New Roman" panose="02020603050405020304" pitchFamily="18" charset="0"/>
                <a:cs typeface="Times New Roman" panose="02020603050405020304" pitchFamily="18" charset="0"/>
              </a:rPr>
              <a:t>của</a:t>
            </a:r>
            <a:r>
              <a:rPr lang="en-SG" sz="9600" dirty="0" smtClean="0">
                <a:latin typeface="Times New Roman" panose="02020603050405020304" pitchFamily="18" charset="0"/>
                <a:cs typeface="Times New Roman" panose="02020603050405020304" pitchFamily="18" charset="0"/>
              </a:rPr>
              <a:t> HP</a:t>
            </a:r>
            <a:r>
              <a:rPr lang="vi-VN" sz="9600" dirty="0" smtClean="0">
                <a:latin typeface="Times New Roman" panose="02020603050405020304" pitchFamily="18" charset="0"/>
                <a:cs typeface="Times New Roman" panose="02020603050405020304" pitchFamily="18" charset="0"/>
              </a:rPr>
              <a:t> </a:t>
            </a:r>
            <a:r>
              <a:rPr lang="vi-VN" sz="9600" dirty="0">
                <a:latin typeface="Times New Roman" panose="02020603050405020304" pitchFamily="18" charset="0"/>
                <a:cs typeface="Times New Roman" panose="02020603050405020304" pitchFamily="18" charset="0"/>
              </a:rPr>
              <a:t>nên hợp lý (không có </a:t>
            </a:r>
            <a:r>
              <a:rPr lang="vi-VN" sz="9600" dirty="0" smtClean="0">
                <a:latin typeface="Times New Roman" panose="02020603050405020304" pitchFamily="18" charset="0"/>
                <a:cs typeface="Times New Roman" panose="02020603050405020304" pitchFamily="18" charset="0"/>
              </a:rPr>
              <a:t>quy</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định</a:t>
            </a:r>
            <a:r>
              <a:rPr lang="vi-VN" sz="9600" dirty="0">
                <a:latin typeface="Times New Roman" panose="02020603050405020304" pitchFamily="18" charset="0"/>
                <a:cs typeface="Times New Roman" panose="02020603050405020304" pitchFamily="18" charset="0"/>
              </a:rPr>
              <a:t>, song không nên quá nhiều, khuyến cáo: </a:t>
            </a:r>
            <a:r>
              <a:rPr lang="en-SG" sz="9600" dirty="0" smtClean="0">
                <a:latin typeface="Times New Roman" panose="02020603050405020304" pitchFamily="18" charset="0"/>
                <a:cs typeface="Times New Roman" panose="02020603050405020304" pitchFamily="18" charset="0"/>
              </a:rPr>
              <a:t>3-5 CĐR);</a:t>
            </a:r>
            <a:r>
              <a:rPr lang="vi-VN" sz="9600" dirty="0" smtClean="0">
                <a:latin typeface="Times New Roman" panose="02020603050405020304" pitchFamily="18" charset="0"/>
                <a:cs typeface="Times New Roman" panose="02020603050405020304" pitchFamily="18" charset="0"/>
              </a:rPr>
              <a:t> </a:t>
            </a:r>
            <a:endParaRPr lang="en-SG" sz="9600" dirty="0" smtClean="0">
              <a:latin typeface="Times New Roman" panose="02020603050405020304" pitchFamily="18" charset="0"/>
              <a:cs typeface="Times New Roman" panose="02020603050405020304" pitchFamily="18" charset="0"/>
            </a:endParaRPr>
          </a:p>
          <a:p>
            <a:pPr marL="457200" indent="-457200" algn="just">
              <a:lnSpc>
                <a:spcPct val="120000"/>
              </a:lnSpc>
              <a:spcBef>
                <a:spcPts val="0"/>
              </a:spcBef>
              <a:buFontTx/>
              <a:buChar char="-"/>
            </a:pPr>
            <a:r>
              <a:rPr lang="vi-VN" sz="9600" dirty="0" smtClean="0">
                <a:latin typeface="Times New Roman" panose="02020603050405020304" pitchFamily="18" charset="0"/>
                <a:cs typeface="Times New Roman" panose="02020603050405020304" pitchFamily="18" charset="0"/>
              </a:rPr>
              <a:t>CĐR </a:t>
            </a:r>
            <a:r>
              <a:rPr lang="en-SG" sz="9600" dirty="0" err="1" smtClean="0">
                <a:latin typeface="Times New Roman" panose="02020603050405020304" pitchFamily="18" charset="0"/>
                <a:cs typeface="Times New Roman" panose="02020603050405020304" pitchFamily="18" charset="0"/>
              </a:rPr>
              <a:t>của</a:t>
            </a:r>
            <a:r>
              <a:rPr lang="vi-VN" sz="9600" dirty="0" smtClean="0">
                <a:latin typeface="Times New Roman" panose="02020603050405020304" pitchFamily="18" charset="0"/>
                <a:cs typeface="Times New Roman" panose="02020603050405020304" pitchFamily="18" charset="0"/>
              </a:rPr>
              <a:t> HP </a:t>
            </a:r>
            <a:r>
              <a:rPr lang="vi-VN" sz="9600" dirty="0">
                <a:latin typeface="Times New Roman" panose="02020603050405020304" pitchFamily="18" charset="0"/>
                <a:cs typeface="Times New Roman" panose="02020603050405020304" pitchFamily="18" charset="0"/>
              </a:rPr>
              <a:t>phải </a:t>
            </a:r>
            <a:r>
              <a:rPr lang="vi-VN" sz="9600" dirty="0" smtClean="0">
                <a:latin typeface="Times New Roman" panose="02020603050405020304" pitchFamily="18" charset="0"/>
                <a:cs typeface="Times New Roman" panose="02020603050405020304" pitchFamily="18" charset="0"/>
              </a:rPr>
              <a:t>mang</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tính </a:t>
            </a:r>
            <a:r>
              <a:rPr lang="vi-VN" sz="9600" dirty="0">
                <a:latin typeface="Times New Roman" panose="02020603050405020304" pitchFamily="18" charset="0"/>
                <a:cs typeface="Times New Roman" panose="02020603050405020304" pitchFamily="18" charset="0"/>
              </a:rPr>
              <a:t>thực tiễn, khả thi khi thực </a:t>
            </a:r>
            <a:r>
              <a:rPr lang="vi-VN" sz="9600" dirty="0" smtClean="0">
                <a:latin typeface="Times New Roman" panose="02020603050405020304" pitchFamily="18" charset="0"/>
                <a:cs typeface="Times New Roman" panose="02020603050405020304" pitchFamily="18" charset="0"/>
              </a:rPr>
              <a:t>hiện.</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Lưu</a:t>
            </a:r>
            <a:r>
              <a:rPr lang="en-SG" sz="9600" dirty="0" smtClean="0">
                <a:latin typeface="Times New Roman" panose="02020603050405020304" pitchFamily="18" charset="0"/>
                <a:cs typeface="Times New Roman" panose="02020603050405020304" pitchFamily="18" charset="0"/>
              </a:rPr>
              <a:t> ý: </a:t>
            </a:r>
            <a:r>
              <a:rPr lang="en-SG" sz="9600" dirty="0" err="1" smtClean="0">
                <a:latin typeface="Times New Roman" panose="02020603050405020304" pitchFamily="18" charset="0"/>
                <a:cs typeface="Times New Roman" panose="02020603050405020304" pitchFamily="18" charset="0"/>
              </a:rPr>
              <a:t>Phương</a:t>
            </a:r>
            <a:r>
              <a:rPr lang="en-SG" sz="9600" dirty="0" smtClean="0">
                <a:latin typeface="Times New Roman" panose="02020603050405020304" pitchFamily="18" charset="0"/>
                <a:cs typeface="Times New Roman" panose="02020603050405020304" pitchFamily="18" charset="0"/>
              </a:rPr>
              <a:t> </a:t>
            </a:r>
            <a:r>
              <a:rPr lang="en-SG" sz="9600" dirty="0" err="1" smtClean="0">
                <a:latin typeface="Times New Roman" panose="02020603050405020304" pitchFamily="18" charset="0"/>
                <a:cs typeface="Times New Roman" panose="02020603050405020304" pitchFamily="18" charset="0"/>
              </a:rPr>
              <a:t>pháp</a:t>
            </a:r>
            <a:r>
              <a:rPr lang="vi-VN" sz="9600" dirty="0" smtClean="0">
                <a:latin typeface="Times New Roman" panose="02020603050405020304" pitchFamily="18" charset="0"/>
                <a:cs typeface="Times New Roman" panose="02020603050405020304" pitchFamily="18" charset="0"/>
              </a:rPr>
              <a:t> </a:t>
            </a:r>
            <a:r>
              <a:rPr lang="vi-VN" sz="9600" dirty="0">
                <a:latin typeface="Times New Roman" panose="02020603050405020304" pitchFamily="18" charset="0"/>
                <a:cs typeface="Times New Roman" panose="02020603050405020304" pitchFamily="18" charset="0"/>
              </a:rPr>
              <a:t>đánh giá </a:t>
            </a:r>
            <a:r>
              <a:rPr lang="en-SG" sz="9600" dirty="0" smtClean="0">
                <a:latin typeface="Times New Roman" panose="02020603050405020304" pitchFamily="18" charset="0"/>
                <a:cs typeface="Times New Roman" panose="02020603050405020304" pitchFamily="18" charset="0"/>
              </a:rPr>
              <a:t>SV</a:t>
            </a:r>
            <a:r>
              <a:rPr lang="vi-VN" sz="9600" dirty="0" smtClean="0">
                <a:latin typeface="Times New Roman" panose="02020603050405020304" pitchFamily="18" charset="0"/>
                <a:cs typeface="Times New Roman" panose="02020603050405020304" pitchFamily="18" charset="0"/>
              </a:rPr>
              <a:t> </a:t>
            </a:r>
            <a:r>
              <a:rPr lang="vi-VN" sz="9600" dirty="0">
                <a:latin typeface="Times New Roman" panose="02020603050405020304" pitchFamily="18" charset="0"/>
                <a:cs typeface="Times New Roman" panose="02020603050405020304" pitchFamily="18" charset="0"/>
              </a:rPr>
              <a:t>khi xây dựng </a:t>
            </a:r>
            <a:r>
              <a:rPr lang="vi-VN" sz="9600" dirty="0" smtClean="0">
                <a:latin typeface="Times New Roman" panose="02020603050405020304" pitchFamily="18" charset="0"/>
                <a:cs typeface="Times New Roman" panose="02020603050405020304" pitchFamily="18" charset="0"/>
              </a:rPr>
              <a:t>CĐR</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(cách </a:t>
            </a:r>
            <a:r>
              <a:rPr lang="vi-VN" sz="9600" dirty="0">
                <a:latin typeface="Times New Roman" panose="02020603050405020304" pitchFamily="18" charset="0"/>
                <a:cs typeface="Times New Roman" panose="02020603050405020304" pitchFamily="18" charset="0"/>
              </a:rPr>
              <a:t>thức làm thế nào để để biết được SV </a:t>
            </a:r>
            <a:r>
              <a:rPr lang="vi-VN" sz="9600" dirty="0" smtClean="0">
                <a:latin typeface="Times New Roman" panose="02020603050405020304" pitchFamily="18" charset="0"/>
                <a:cs typeface="Times New Roman" panose="02020603050405020304" pitchFamily="18" charset="0"/>
              </a:rPr>
              <a:t>đạt</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được </a:t>
            </a:r>
            <a:r>
              <a:rPr lang="en-SG" sz="9600" dirty="0" smtClean="0">
                <a:latin typeface="Times New Roman" panose="02020603050405020304" pitchFamily="18" charset="0"/>
                <a:cs typeface="Times New Roman" panose="02020603050405020304" pitchFamily="18" charset="0"/>
              </a:rPr>
              <a:t>CĐR</a:t>
            </a:r>
            <a:r>
              <a:rPr lang="vi-VN" sz="9600" dirty="0" smtClean="0">
                <a:latin typeface="Times New Roman" panose="02020603050405020304" pitchFamily="18" charset="0"/>
                <a:cs typeface="Times New Roman" panose="02020603050405020304" pitchFamily="18" charset="0"/>
              </a:rPr>
              <a:t> </a:t>
            </a:r>
            <a:r>
              <a:rPr lang="vi-VN" sz="9600" dirty="0">
                <a:latin typeface="Times New Roman" panose="02020603050405020304" pitchFamily="18" charset="0"/>
                <a:cs typeface="Times New Roman" panose="02020603050405020304" pitchFamily="18" charset="0"/>
              </a:rPr>
              <a:t>đó</a:t>
            </a:r>
            <a:r>
              <a:rPr lang="vi-VN" sz="9600" dirty="0" smtClean="0">
                <a:latin typeface="Times New Roman" panose="02020603050405020304" pitchFamily="18" charset="0"/>
                <a:cs typeface="Times New Roman" panose="02020603050405020304" pitchFamily="18" charset="0"/>
              </a:rPr>
              <a:t>)</a:t>
            </a:r>
            <a:r>
              <a:rPr lang="en-SG" sz="9600" dirty="0" smtClean="0">
                <a:latin typeface="Times New Roman" panose="02020603050405020304" pitchFamily="18" charset="0"/>
                <a:cs typeface="Times New Roman" panose="02020603050405020304" pitchFamily="18" charset="0"/>
              </a:rPr>
              <a:t>;</a:t>
            </a:r>
          </a:p>
          <a:p>
            <a:pPr marL="457200" indent="-457200" algn="just">
              <a:lnSpc>
                <a:spcPct val="120000"/>
              </a:lnSpc>
              <a:spcBef>
                <a:spcPts val="0"/>
              </a:spcBef>
              <a:buFontTx/>
              <a:buChar char="-"/>
            </a:pPr>
            <a:r>
              <a:rPr lang="vi-VN" sz="9600" dirty="0">
                <a:latin typeface="Times New Roman" panose="02020603050405020304" pitchFamily="18" charset="0"/>
                <a:cs typeface="Times New Roman" panose="02020603050405020304" pitchFamily="18" charset="0"/>
              </a:rPr>
              <a:t>Nguyên tắc SMART khi viết </a:t>
            </a:r>
            <a:r>
              <a:rPr lang="vi-VN" sz="9600" dirty="0" smtClean="0">
                <a:latin typeface="Times New Roman" panose="02020603050405020304" pitchFamily="18" charset="0"/>
                <a:cs typeface="Times New Roman" panose="02020603050405020304" pitchFamily="18" charset="0"/>
              </a:rPr>
              <a:t>CĐ</a:t>
            </a:r>
            <a:r>
              <a:rPr lang="en-SG" sz="9600" dirty="0" smtClean="0">
                <a:latin typeface="Times New Roman" panose="02020603050405020304" pitchFamily="18" charset="0"/>
                <a:cs typeface="Times New Roman" panose="02020603050405020304" pitchFamily="18" charset="0"/>
              </a:rPr>
              <a:t>R </a:t>
            </a:r>
            <a:r>
              <a:rPr lang="en-SG" sz="9600" dirty="0" err="1" smtClean="0">
                <a:latin typeface="Times New Roman" panose="02020603050405020304" pitchFamily="18" charset="0"/>
                <a:cs typeface="Times New Roman" panose="02020603050405020304" pitchFamily="18" charset="0"/>
              </a:rPr>
              <a:t>của</a:t>
            </a:r>
            <a:r>
              <a:rPr lang="en-SG" sz="9600" dirty="0" smtClean="0">
                <a:latin typeface="Times New Roman" panose="02020603050405020304" pitchFamily="18" charset="0"/>
                <a:cs typeface="Times New Roman" panose="02020603050405020304" pitchFamily="18" charset="0"/>
              </a:rPr>
              <a:t> HP: </a:t>
            </a:r>
            <a:r>
              <a:rPr lang="vi-VN" sz="9600" dirty="0" smtClean="0">
                <a:latin typeface="Times New Roman" panose="02020603050405020304" pitchFamily="18" charset="0"/>
                <a:cs typeface="Times New Roman" panose="02020603050405020304" pitchFamily="18" charset="0"/>
              </a:rPr>
              <a:t>Cụ </a:t>
            </a:r>
            <a:r>
              <a:rPr lang="vi-VN" sz="9600" dirty="0">
                <a:latin typeface="Times New Roman" panose="02020603050405020304" pitchFamily="18" charset="0"/>
                <a:cs typeface="Times New Roman" panose="02020603050405020304" pitchFamily="18" charset="0"/>
              </a:rPr>
              <a:t>thể (</a:t>
            </a:r>
            <a:r>
              <a:rPr lang="vi-VN" sz="9600" dirty="0" smtClean="0">
                <a:latin typeface="Times New Roman" panose="02020603050405020304" pitchFamily="18" charset="0"/>
                <a:cs typeface="Times New Roman" panose="02020603050405020304" pitchFamily="18" charset="0"/>
              </a:rPr>
              <a:t>Specific)</a:t>
            </a:r>
            <a:r>
              <a:rPr lang="en-SG" sz="9600" dirty="0" smtClean="0">
                <a:latin typeface="Times New Roman" panose="02020603050405020304" pitchFamily="18" charset="0"/>
                <a:cs typeface="Times New Roman" panose="02020603050405020304" pitchFamily="18" charset="0"/>
              </a:rPr>
              <a:t>; Đ</a:t>
            </a:r>
            <a:r>
              <a:rPr lang="vi-VN" sz="9600" dirty="0" smtClean="0">
                <a:latin typeface="Times New Roman" panose="02020603050405020304" pitchFamily="18" charset="0"/>
                <a:cs typeface="Times New Roman" panose="02020603050405020304" pitchFamily="18" charset="0"/>
              </a:rPr>
              <a:t>o </a:t>
            </a:r>
            <a:r>
              <a:rPr lang="vi-VN" sz="9600" dirty="0">
                <a:latin typeface="Times New Roman" panose="02020603050405020304" pitchFamily="18" charset="0"/>
                <a:cs typeface="Times New Roman" panose="02020603050405020304" pitchFamily="18" charset="0"/>
              </a:rPr>
              <a:t>lường được (</a:t>
            </a:r>
            <a:r>
              <a:rPr lang="vi-VN" sz="9600" dirty="0" smtClean="0">
                <a:latin typeface="Times New Roman" panose="02020603050405020304" pitchFamily="18" charset="0"/>
                <a:cs typeface="Times New Roman" panose="02020603050405020304" pitchFamily="18" charset="0"/>
              </a:rPr>
              <a:t>Measurable)</a:t>
            </a:r>
            <a:r>
              <a:rPr lang="en-SG" sz="9600" dirty="0" smtClean="0">
                <a:latin typeface="Times New Roman" panose="02020603050405020304" pitchFamily="18" charset="0"/>
                <a:cs typeface="Times New Roman" panose="02020603050405020304" pitchFamily="18" charset="0"/>
              </a:rPr>
              <a:t>; </a:t>
            </a:r>
            <a:r>
              <a:rPr lang="en-SG" sz="9600" dirty="0">
                <a:latin typeface="Times New Roman" panose="02020603050405020304" pitchFamily="18" charset="0"/>
                <a:cs typeface="Times New Roman" panose="02020603050405020304" pitchFamily="18" charset="0"/>
              </a:rPr>
              <a:t>C</a:t>
            </a:r>
            <a:r>
              <a:rPr lang="vi-VN" sz="9600" dirty="0" smtClean="0">
                <a:latin typeface="Times New Roman" panose="02020603050405020304" pitchFamily="18" charset="0"/>
                <a:cs typeface="Times New Roman" panose="02020603050405020304" pitchFamily="18" charset="0"/>
              </a:rPr>
              <a:t>ó </a:t>
            </a:r>
            <a:r>
              <a:rPr lang="vi-VN" sz="9600" dirty="0">
                <a:latin typeface="Times New Roman" panose="02020603050405020304" pitchFamily="18" charset="0"/>
                <a:cs typeface="Times New Roman" panose="02020603050405020304" pitchFamily="18" charset="0"/>
              </a:rPr>
              <a:t>thể đạt được, có </a:t>
            </a:r>
            <a:r>
              <a:rPr lang="vi-VN" sz="9600" dirty="0" smtClean="0">
                <a:latin typeface="Times New Roman" panose="02020603050405020304" pitchFamily="18" charset="0"/>
                <a:cs typeface="Times New Roman" panose="02020603050405020304" pitchFamily="18" charset="0"/>
              </a:rPr>
              <a:t>bằng</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chứng </a:t>
            </a:r>
            <a:r>
              <a:rPr lang="vi-VN" sz="9600" dirty="0">
                <a:latin typeface="Times New Roman" panose="02020603050405020304" pitchFamily="18" charset="0"/>
                <a:cs typeface="Times New Roman" panose="02020603050405020304" pitchFamily="18" charset="0"/>
              </a:rPr>
              <a:t>để thu thập (</a:t>
            </a:r>
            <a:r>
              <a:rPr lang="vi-VN" sz="9600" dirty="0" smtClean="0">
                <a:latin typeface="Times New Roman" panose="02020603050405020304" pitchFamily="18" charset="0"/>
                <a:cs typeface="Times New Roman" panose="02020603050405020304" pitchFamily="18" charset="0"/>
              </a:rPr>
              <a:t>Achievable)</a:t>
            </a:r>
            <a:r>
              <a:rPr lang="en-SG" sz="9600" dirty="0" smtClean="0">
                <a:latin typeface="Times New Roman" panose="02020603050405020304" pitchFamily="18" charset="0"/>
                <a:cs typeface="Times New Roman" panose="02020603050405020304" pitchFamily="18" charset="0"/>
              </a:rPr>
              <a:t>; </a:t>
            </a:r>
            <a:r>
              <a:rPr lang="en-SG" sz="9600" dirty="0">
                <a:latin typeface="Times New Roman" panose="02020603050405020304" pitchFamily="18" charset="0"/>
                <a:cs typeface="Times New Roman" panose="02020603050405020304" pitchFamily="18" charset="0"/>
              </a:rPr>
              <a:t>H</a:t>
            </a:r>
            <a:r>
              <a:rPr lang="vi-VN" sz="9600" dirty="0" smtClean="0">
                <a:latin typeface="Times New Roman" panose="02020603050405020304" pitchFamily="18" charset="0"/>
                <a:cs typeface="Times New Roman" panose="02020603050405020304" pitchFamily="18" charset="0"/>
              </a:rPr>
              <a:t>iện </a:t>
            </a:r>
            <a:r>
              <a:rPr lang="vi-VN" sz="9600" dirty="0">
                <a:latin typeface="Times New Roman" panose="02020603050405020304" pitchFamily="18" charset="0"/>
                <a:cs typeface="Times New Roman" panose="02020603050405020304" pitchFamily="18" charset="0"/>
              </a:rPr>
              <a:t>thực (</a:t>
            </a:r>
            <a:r>
              <a:rPr lang="vi-VN" sz="9600" dirty="0" smtClean="0">
                <a:latin typeface="Times New Roman" panose="02020603050405020304" pitchFamily="18" charset="0"/>
                <a:cs typeface="Times New Roman" panose="02020603050405020304" pitchFamily="18" charset="0"/>
              </a:rPr>
              <a:t>Realistic)</a:t>
            </a:r>
            <a:r>
              <a:rPr lang="en-SG" sz="9600" dirty="0" smtClean="0">
                <a:latin typeface="Times New Roman" panose="02020603050405020304" pitchFamily="18" charset="0"/>
                <a:cs typeface="Times New Roman" panose="02020603050405020304" pitchFamily="18" charset="0"/>
              </a:rPr>
              <a:t>; </a:t>
            </a:r>
            <a:r>
              <a:rPr lang="en-SG" sz="9600" dirty="0">
                <a:latin typeface="Times New Roman" panose="02020603050405020304" pitchFamily="18" charset="0"/>
                <a:cs typeface="Times New Roman" panose="02020603050405020304" pitchFamily="18" charset="0"/>
              </a:rPr>
              <a:t>T</a:t>
            </a:r>
            <a:r>
              <a:rPr lang="vi-VN" sz="9600" dirty="0" smtClean="0">
                <a:latin typeface="Times New Roman" panose="02020603050405020304" pitchFamily="18" charset="0"/>
                <a:cs typeface="Times New Roman" panose="02020603050405020304" pitchFamily="18" charset="0"/>
              </a:rPr>
              <a:t>rong </a:t>
            </a:r>
            <a:r>
              <a:rPr lang="vi-VN" sz="9600" dirty="0">
                <a:latin typeface="Times New Roman" panose="02020603050405020304" pitchFamily="18" charset="0"/>
                <a:cs typeface="Times New Roman" panose="02020603050405020304" pitchFamily="18" charset="0"/>
              </a:rPr>
              <a:t>khuôn khổ thời gian </a:t>
            </a:r>
            <a:r>
              <a:rPr lang="vi-VN" sz="9600" dirty="0" smtClean="0">
                <a:latin typeface="Times New Roman" panose="02020603050405020304" pitchFamily="18" charset="0"/>
                <a:cs typeface="Times New Roman" panose="02020603050405020304" pitchFamily="18" charset="0"/>
              </a:rPr>
              <a:t>của </a:t>
            </a:r>
            <a:r>
              <a:rPr lang="vi-VN" sz="9600" dirty="0">
                <a:latin typeface="Times New Roman" panose="02020603050405020304" pitchFamily="18" charset="0"/>
                <a:cs typeface="Times New Roman" panose="02020603050405020304" pitchFamily="18" charset="0"/>
              </a:rPr>
              <a:t>HP </a:t>
            </a:r>
            <a:r>
              <a:rPr lang="vi-VN" sz="9600" dirty="0" smtClean="0">
                <a:latin typeface="Times New Roman" panose="02020603050405020304" pitchFamily="18" charset="0"/>
                <a:cs typeface="Times New Roman" panose="02020603050405020304" pitchFamily="18" charset="0"/>
              </a:rPr>
              <a:t>(Timebound)</a:t>
            </a:r>
            <a:r>
              <a:rPr lang="en-SG" sz="9600" dirty="0" smtClean="0">
                <a:latin typeface="Times New Roman" panose="02020603050405020304" pitchFamily="18" charset="0"/>
                <a:cs typeface="Times New Roman" panose="02020603050405020304" pitchFamily="18" charset="0"/>
              </a:rPr>
              <a:t>;</a:t>
            </a:r>
          </a:p>
          <a:p>
            <a:pPr marL="457200" indent="-457200" algn="just">
              <a:lnSpc>
                <a:spcPct val="120000"/>
              </a:lnSpc>
              <a:spcBef>
                <a:spcPts val="0"/>
              </a:spcBef>
              <a:buFontTx/>
              <a:buChar char="-"/>
            </a:pPr>
            <a:r>
              <a:rPr lang="vi-VN" sz="9600" dirty="0">
                <a:latin typeface="Times New Roman" panose="02020603050405020304" pitchFamily="18" charset="0"/>
                <a:cs typeface="Times New Roman" panose="02020603050405020304" pitchFamily="18" charset="0"/>
              </a:rPr>
              <a:t>Mỗi CĐR bắt đầu bằng một động từ hành động, tiếp theo </a:t>
            </a:r>
            <a:r>
              <a:rPr lang="vi-VN" sz="9600" dirty="0" smtClean="0">
                <a:latin typeface="Times New Roman" panose="02020603050405020304" pitchFamily="18" charset="0"/>
                <a:cs typeface="Times New Roman" panose="02020603050405020304" pitchFamily="18" charset="0"/>
              </a:rPr>
              <a:t>là</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các </a:t>
            </a:r>
            <a:r>
              <a:rPr lang="vi-VN" sz="9600" dirty="0">
                <a:latin typeface="Times New Roman" panose="02020603050405020304" pitchFamily="18" charset="0"/>
                <a:cs typeface="Times New Roman" panose="02020603050405020304" pitchFamily="18" charset="0"/>
              </a:rPr>
              <a:t>đối tượng của động từ, theo sau là một cụm từ cung </a:t>
            </a:r>
            <a:r>
              <a:rPr lang="vi-VN" sz="9600" dirty="0" smtClean="0">
                <a:latin typeface="Times New Roman" panose="02020603050405020304" pitchFamily="18" charset="0"/>
                <a:cs typeface="Times New Roman" panose="02020603050405020304" pitchFamily="18" charset="0"/>
              </a:rPr>
              <a:t>cấp</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thông </a:t>
            </a:r>
            <a:r>
              <a:rPr lang="vi-VN" sz="9600" dirty="0">
                <a:latin typeface="Times New Roman" panose="02020603050405020304" pitchFamily="18" charset="0"/>
                <a:cs typeface="Times New Roman" panose="02020603050405020304" pitchFamily="18" charset="0"/>
              </a:rPr>
              <a:t>tin về bối </a:t>
            </a:r>
            <a:r>
              <a:rPr lang="vi-VN" sz="9600" dirty="0" smtClean="0">
                <a:latin typeface="Times New Roman" panose="02020603050405020304" pitchFamily="18" charset="0"/>
                <a:cs typeface="Times New Roman" panose="02020603050405020304" pitchFamily="18" charset="0"/>
              </a:rPr>
              <a:t>cảnh.</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Dùng </a:t>
            </a:r>
            <a:r>
              <a:rPr lang="vi-VN" sz="9600" dirty="0">
                <a:latin typeface="Times New Roman" panose="02020603050405020304" pitchFamily="18" charset="0"/>
                <a:cs typeface="Times New Roman" panose="02020603050405020304" pitchFamily="18" charset="0"/>
              </a:rPr>
              <a:t>câu đơn giản, dễ hiểu, tránh sử dụng câu quá </a:t>
            </a:r>
            <a:r>
              <a:rPr lang="vi-VN" sz="9600" dirty="0" smtClean="0">
                <a:latin typeface="Times New Roman" panose="02020603050405020304" pitchFamily="18" charset="0"/>
                <a:cs typeface="Times New Roman" panose="02020603050405020304" pitchFamily="18" charset="0"/>
              </a:rPr>
              <a:t>phức</a:t>
            </a:r>
            <a:r>
              <a:rPr lang="en-SG" sz="9600" dirty="0" smtClean="0">
                <a:latin typeface="Times New Roman" panose="02020603050405020304" pitchFamily="18" charset="0"/>
                <a:cs typeface="Times New Roman" panose="02020603050405020304" pitchFamily="18" charset="0"/>
              </a:rPr>
              <a:t> </a:t>
            </a:r>
            <a:r>
              <a:rPr lang="vi-VN" sz="9600" dirty="0" smtClean="0">
                <a:latin typeface="Times New Roman" panose="02020603050405020304" pitchFamily="18" charset="0"/>
                <a:cs typeface="Times New Roman" panose="02020603050405020304" pitchFamily="18" charset="0"/>
              </a:rPr>
              <a:t>tạp</a:t>
            </a:r>
            <a:r>
              <a:rPr lang="vi-VN" sz="9600" dirty="0">
                <a:latin typeface="Times New Roman" panose="02020603050405020304" pitchFamily="18" charset="0"/>
                <a:cs typeface="Times New Roman" panose="02020603050405020304" pitchFamily="18" charset="0"/>
              </a:rPr>
              <a:t>, khó </a:t>
            </a:r>
            <a:r>
              <a:rPr lang="vi-VN" sz="9600" dirty="0" smtClean="0">
                <a:latin typeface="Times New Roman" panose="02020603050405020304" pitchFamily="18" charset="0"/>
                <a:cs typeface="Times New Roman" panose="02020603050405020304" pitchFamily="18" charset="0"/>
              </a:rPr>
              <a:t>hiểu</a:t>
            </a:r>
            <a:r>
              <a:rPr lang="en-SG" sz="9600" dirty="0" smtClean="0">
                <a:latin typeface="Times New Roman" panose="02020603050405020304" pitchFamily="18" charset="0"/>
                <a:cs typeface="Times New Roman" panose="02020603050405020304" pitchFamily="18" charset="0"/>
              </a:rPr>
              <a:t>.</a:t>
            </a:r>
          </a:p>
          <a:p>
            <a:pPr algn="just">
              <a:lnSpc>
                <a:spcPct val="100000"/>
              </a:lnSpc>
              <a:spcBef>
                <a:spcPts val="600"/>
              </a:spcBef>
              <a:spcAft>
                <a:spcPts val="600"/>
              </a:spcAft>
            </a:pPr>
            <a:endParaRPr lang="en-SG" sz="6000" dirty="0" smtClean="0">
              <a:latin typeface="Times New Roman" panose="02020603050405020304" pitchFamily="18" charset="0"/>
              <a:cs typeface="Times New Roman" panose="02020603050405020304" pitchFamily="18" charset="0"/>
            </a:endParaRPr>
          </a:p>
          <a:p>
            <a:pPr marL="857250" indent="-857250" algn="just">
              <a:lnSpc>
                <a:spcPct val="100000"/>
              </a:lnSpc>
              <a:spcBef>
                <a:spcPts val="600"/>
              </a:spcBef>
              <a:spcAft>
                <a:spcPts val="600"/>
              </a:spcAft>
              <a:buFontTx/>
              <a:buChar char="-"/>
            </a:pPr>
            <a:endParaRPr lang="en-SG" sz="6000" b="1" dirty="0" smtClean="0">
              <a:latin typeface="Times New Roman" panose="02020603050405020304" pitchFamily="18" charset="0"/>
              <a:cs typeface="Times New Roman" panose="02020603050405020304" pitchFamily="18" charset="0"/>
            </a:endParaRPr>
          </a:p>
          <a:p>
            <a:pPr>
              <a:lnSpc>
                <a:spcPct val="100000"/>
              </a:lnSpc>
              <a:spcBef>
                <a:spcPts val="600"/>
              </a:spcBef>
              <a:spcAft>
                <a:spcPts val="600"/>
              </a:spcAft>
            </a:pPr>
            <a:endParaRPr lang="en-SG" sz="6000" b="1" dirty="0">
              <a:latin typeface="Times New Roman" panose="02020603050405020304" pitchFamily="18" charset="0"/>
              <a:cs typeface="Times New Roman" panose="02020603050405020304" pitchFamily="18" charset="0"/>
            </a:endParaRPr>
          </a:p>
          <a:p>
            <a:endParaRPr lang="en-SG" sz="6000" b="1" dirty="0" smtClean="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6</a:t>
            </a:fld>
            <a:endParaRPr lang="en-US">
              <a:solidFill>
                <a:prstClr val="black">
                  <a:tint val="75000"/>
                </a:prstClr>
              </a:solidFill>
            </a:endParaRPr>
          </a:p>
        </p:txBody>
      </p:sp>
      <p:sp>
        <p:nvSpPr>
          <p:cNvPr id="7" name="Title 1"/>
          <p:cNvSpPr>
            <a:spLocks noGrp="1"/>
          </p:cNvSpPr>
          <p:nvPr>
            <p:ph type="ctrTitle"/>
          </p:nvPr>
        </p:nvSpPr>
        <p:spPr>
          <a:xfrm>
            <a:off x="1338804" y="249101"/>
            <a:ext cx="9144000" cy="566268"/>
          </a:xfrm>
        </p:spPr>
        <p:txBody>
          <a:bodyPr>
            <a:normAutofit/>
          </a:bodyPr>
          <a:lstStyle/>
          <a:p>
            <a:r>
              <a:rPr lang="en-SG" sz="2400" b="1" dirty="0" smtClean="0">
                <a:latin typeface="Times New Roman" panose="02020603050405020304" pitchFamily="18" charset="0"/>
                <a:cs typeface="Times New Roman" panose="02020603050405020304" pitchFamily="18" charset="0"/>
              </a:rPr>
              <a:t>4. </a:t>
            </a:r>
            <a:r>
              <a:rPr lang="en-SG" sz="2400" b="1" dirty="0" err="1" smtClean="0">
                <a:latin typeface="Times New Roman" panose="02020603050405020304" pitchFamily="18" charset="0"/>
                <a:cs typeface="Times New Roman" panose="02020603050405020304" pitchFamily="18" charset="0"/>
              </a:rPr>
              <a:t>Chuẩn</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đầu</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ra</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của</a:t>
            </a:r>
            <a:r>
              <a:rPr lang="en-SG" sz="2400" b="1" dirty="0" smtClean="0">
                <a:latin typeface="Times New Roman" panose="02020603050405020304" pitchFamily="18" charset="0"/>
                <a:cs typeface="Times New Roman" panose="02020603050405020304" pitchFamily="18" charset="0"/>
              </a:rPr>
              <a:t> HP</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943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9595" y="891252"/>
            <a:ext cx="10475089" cy="1713052"/>
          </a:xfrm>
        </p:spPr>
        <p:txBody>
          <a:bodyPr>
            <a:normAutofit/>
          </a:bodyPr>
          <a:lstStyle/>
          <a:p>
            <a:pPr algn="just">
              <a:lnSpc>
                <a:spcPct val="110000"/>
              </a:lnSpc>
              <a:spcBef>
                <a:spcPts val="0"/>
              </a:spcBef>
            </a:pPr>
            <a:r>
              <a:rPr lang="en-SG" dirty="0" err="1">
                <a:latin typeface="Times New Roman" panose="02020603050405020304" pitchFamily="18" charset="0"/>
                <a:cs typeface="Times New Roman" panose="02020603050405020304" pitchFamily="18" charset="0"/>
              </a:rPr>
              <a:t>Sử</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dụng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mức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độ</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bảng</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phân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loại</a:t>
            </a:r>
            <a:r>
              <a:rPr lang="en-SG" dirty="0">
                <a:latin typeface="Times New Roman" panose="02020603050405020304" pitchFamily="18" charset="0"/>
                <a:cs typeface="Times New Roman" panose="02020603050405020304" pitchFamily="18" charset="0"/>
              </a:rPr>
              <a:t> </a:t>
            </a:r>
            <a:r>
              <a:rPr lang="en-SG" dirty="0" smtClean="0">
                <a:latin typeface="Times New Roman" panose="02020603050405020304" pitchFamily="18" charset="0"/>
                <a:cs typeface="Times New Roman" panose="02020603050405020304" pitchFamily="18" charset="0"/>
              </a:rPr>
              <a:t>Bloom </a:t>
            </a:r>
            <a:r>
              <a:rPr lang="en-SG" dirty="0" err="1" smtClean="0">
                <a:latin typeface="Times New Roman" panose="02020603050405020304" pitchFamily="18" charset="0"/>
                <a:cs typeface="Times New Roman" panose="02020603050405020304" pitchFamily="18" charset="0"/>
              </a:rPr>
              <a:t>để</a:t>
            </a:r>
            <a:r>
              <a:rPr lang="en-SG" dirty="0" smtClean="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viết</a:t>
            </a:r>
            <a:r>
              <a:rPr lang="en-SG" dirty="0">
                <a:latin typeface="Times New Roman" panose="02020603050405020304" pitchFamily="18" charset="0"/>
                <a:cs typeface="Times New Roman" panose="02020603050405020304" pitchFamily="18" charset="0"/>
              </a:rPr>
              <a:t> </a:t>
            </a:r>
            <a:r>
              <a:rPr lang="en-SG" dirty="0" smtClean="0">
                <a:latin typeface="Times New Roman" panose="02020603050405020304" pitchFamily="18" charset="0"/>
                <a:cs typeface="Times New Roman" panose="02020603050405020304" pitchFamily="18" charset="0"/>
              </a:rPr>
              <a:t>CĐR: Ba </a:t>
            </a:r>
            <a:r>
              <a:rPr lang="en-SG" dirty="0" err="1">
                <a:latin typeface="Times New Roman" panose="02020603050405020304" pitchFamily="18" charset="0"/>
                <a:cs typeface="Times New Roman" panose="02020603050405020304" pitchFamily="18" charset="0"/>
              </a:rPr>
              <a:t>miền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học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tập</a:t>
            </a:r>
            <a:r>
              <a:rPr lang="en-SG" dirty="0">
                <a:latin typeface="Times New Roman" panose="02020603050405020304" pitchFamily="18" charset="0"/>
                <a:cs typeface="Times New Roman" panose="02020603050405020304" pitchFamily="18" charset="0"/>
              </a:rPr>
              <a:t>:</a:t>
            </a:r>
          </a:p>
          <a:p>
            <a:pPr algn="just">
              <a:lnSpc>
                <a:spcPct val="110000"/>
              </a:lnSpc>
              <a:spcBef>
                <a:spcPts val="0"/>
              </a:spcBef>
            </a:pP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Miền</a:t>
            </a:r>
            <a:r>
              <a:rPr lang="en-SG" dirty="0" smtClean="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nhận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thức</a:t>
            </a:r>
            <a:r>
              <a:rPr lang="en-SG" dirty="0">
                <a:latin typeface="Times New Roman" panose="02020603050405020304" pitchFamily="18" charset="0"/>
                <a:cs typeface="Times New Roman" panose="02020603050405020304" pitchFamily="18" charset="0"/>
              </a:rPr>
              <a:t> (Cognitive domain);</a:t>
            </a:r>
          </a:p>
          <a:p>
            <a:pPr algn="just">
              <a:lnSpc>
                <a:spcPct val="110000"/>
              </a:lnSpc>
              <a:spcBef>
                <a:spcPts val="0"/>
              </a:spcBef>
            </a:pP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Miền</a:t>
            </a:r>
            <a:r>
              <a:rPr lang="en-SG" dirty="0" smtClean="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xúc</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cảm</a:t>
            </a:r>
            <a:r>
              <a:rPr lang="en-SG" dirty="0">
                <a:latin typeface="Times New Roman" panose="02020603050405020304" pitchFamily="18" charset="0"/>
                <a:cs typeface="Times New Roman" panose="02020603050405020304" pitchFamily="18" charset="0"/>
              </a:rPr>
              <a:t> (Affective domain);</a:t>
            </a:r>
          </a:p>
          <a:p>
            <a:pPr algn="just">
              <a:lnSpc>
                <a:spcPct val="110000"/>
              </a:lnSpc>
              <a:spcBef>
                <a:spcPts val="0"/>
              </a:spcBef>
            </a:pPr>
            <a:r>
              <a:rPr lang="en-SG" dirty="0" smtClean="0">
                <a:latin typeface="Times New Roman" panose="02020603050405020304" pitchFamily="18" charset="0"/>
                <a:cs typeface="Times New Roman" panose="02020603050405020304" pitchFamily="18" charset="0"/>
              </a:rPr>
              <a:t>- </a:t>
            </a:r>
            <a:r>
              <a:rPr lang="en-SG" dirty="0" err="1" smtClean="0">
                <a:latin typeface="Times New Roman" panose="02020603050405020304" pitchFamily="18" charset="0"/>
                <a:cs typeface="Times New Roman" panose="02020603050405020304" pitchFamily="18" charset="0"/>
              </a:rPr>
              <a:t>Miền</a:t>
            </a:r>
            <a:r>
              <a:rPr lang="en-SG" dirty="0" smtClean="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tâm</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vận</a:t>
            </a:r>
            <a:r>
              <a:rPr lang="en-SG" dirty="0">
                <a:latin typeface="Times New Roman" panose="02020603050405020304" pitchFamily="18" charset="0"/>
                <a:cs typeface="Times New Roman" panose="02020603050405020304" pitchFamily="18" charset="0"/>
              </a:rPr>
              <a:t> </a:t>
            </a:r>
            <a:r>
              <a:rPr lang="en-SG" dirty="0" err="1">
                <a:latin typeface="Times New Roman" panose="02020603050405020304" pitchFamily="18" charset="0"/>
                <a:cs typeface="Times New Roman" panose="02020603050405020304" pitchFamily="18" charset="0"/>
              </a:rPr>
              <a:t>động</a:t>
            </a:r>
            <a:r>
              <a:rPr lang="en-SG" dirty="0">
                <a:latin typeface="Times New Roman" panose="02020603050405020304" pitchFamily="18" charset="0"/>
                <a:cs typeface="Times New Roman" panose="02020603050405020304" pitchFamily="18" charset="0"/>
              </a:rPr>
              <a:t> (</a:t>
            </a:r>
            <a:r>
              <a:rPr lang="en-SG" dirty="0" smtClean="0">
                <a:latin typeface="Times New Roman" panose="02020603050405020304" pitchFamily="18" charset="0"/>
                <a:cs typeface="Times New Roman" panose="02020603050405020304" pitchFamily="18" charset="0"/>
              </a:rPr>
              <a:t>Psycho-motor domain).</a:t>
            </a:r>
          </a:p>
          <a:p>
            <a:pPr algn="just">
              <a:lnSpc>
                <a:spcPct val="100000"/>
              </a:lnSpc>
              <a:spcBef>
                <a:spcPts val="600"/>
              </a:spcBef>
              <a:spcAft>
                <a:spcPts val="600"/>
              </a:spcAft>
            </a:pPr>
            <a:endParaRPr lang="en-SG" dirty="0" smtClean="0">
              <a:latin typeface="Times New Roman" panose="02020603050405020304" pitchFamily="18" charset="0"/>
              <a:cs typeface="Times New Roman" panose="02020603050405020304" pitchFamily="18" charset="0"/>
            </a:endParaRPr>
          </a:p>
          <a:p>
            <a:pPr marL="857250" indent="-857250" algn="just">
              <a:lnSpc>
                <a:spcPct val="100000"/>
              </a:lnSpc>
              <a:spcBef>
                <a:spcPts val="600"/>
              </a:spcBef>
              <a:spcAft>
                <a:spcPts val="600"/>
              </a:spcAft>
              <a:buFontTx/>
              <a:buChar char="-"/>
            </a:pPr>
            <a:endParaRPr lang="en-SG" b="1" dirty="0" smtClean="0">
              <a:latin typeface="Times New Roman" panose="02020603050405020304" pitchFamily="18" charset="0"/>
              <a:cs typeface="Times New Roman" panose="02020603050405020304" pitchFamily="18" charset="0"/>
            </a:endParaRPr>
          </a:p>
          <a:p>
            <a:pPr>
              <a:lnSpc>
                <a:spcPct val="100000"/>
              </a:lnSpc>
              <a:spcBef>
                <a:spcPts val="600"/>
              </a:spcBef>
              <a:spcAft>
                <a:spcPts val="600"/>
              </a:spcAft>
            </a:pPr>
            <a:endParaRPr lang="en-SG" b="1" dirty="0">
              <a:latin typeface="Times New Roman" panose="02020603050405020304" pitchFamily="18" charset="0"/>
              <a:cs typeface="Times New Roman" panose="02020603050405020304" pitchFamily="18" charset="0"/>
            </a:endParaRPr>
          </a:p>
          <a:p>
            <a:endParaRPr lang="en-SG" sz="6000" b="1" dirty="0" smtClean="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7</a:t>
            </a:fld>
            <a:endParaRPr lang="en-US">
              <a:solidFill>
                <a:prstClr val="black">
                  <a:tint val="75000"/>
                </a:prstClr>
              </a:solidFill>
            </a:endParaRPr>
          </a:p>
        </p:txBody>
      </p:sp>
      <p:sp>
        <p:nvSpPr>
          <p:cNvPr id="7" name="Title 1"/>
          <p:cNvSpPr>
            <a:spLocks noGrp="1"/>
          </p:cNvSpPr>
          <p:nvPr>
            <p:ph type="ctrTitle"/>
          </p:nvPr>
        </p:nvSpPr>
        <p:spPr>
          <a:xfrm>
            <a:off x="1477702" y="324984"/>
            <a:ext cx="9144000" cy="566268"/>
          </a:xfrm>
        </p:spPr>
        <p:txBody>
          <a:bodyPr>
            <a:normAutofit/>
          </a:bodyPr>
          <a:lstStyle/>
          <a:p>
            <a:r>
              <a:rPr lang="en-SG" sz="2400" b="1" dirty="0" err="1" smtClean="0">
                <a:latin typeface="Times New Roman" panose="02020603050405020304" pitchFamily="18" charset="0"/>
                <a:cs typeface="Times New Roman" panose="02020603050405020304" pitchFamily="18" charset="0"/>
              </a:rPr>
              <a:t>Cách</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viết</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Chuẩn</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đầu</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ra</a:t>
            </a:r>
            <a:r>
              <a:rPr lang="en-SG" sz="2400" b="1" dirty="0" smtClean="0">
                <a:latin typeface="Times New Roman" panose="02020603050405020304" pitchFamily="18" charset="0"/>
                <a:cs typeface="Times New Roman" panose="02020603050405020304" pitchFamily="18" charset="0"/>
              </a:rPr>
              <a:t> </a:t>
            </a:r>
            <a:r>
              <a:rPr lang="en-SG" sz="2400" b="1" dirty="0" err="1" smtClean="0">
                <a:latin typeface="Times New Roman" panose="02020603050405020304" pitchFamily="18" charset="0"/>
                <a:cs typeface="Times New Roman" panose="02020603050405020304" pitchFamily="18" charset="0"/>
              </a:rPr>
              <a:t>của</a:t>
            </a:r>
            <a:r>
              <a:rPr lang="en-SG" sz="2400" b="1" dirty="0" smtClean="0">
                <a:latin typeface="Times New Roman" panose="02020603050405020304" pitchFamily="18" charset="0"/>
                <a:cs typeface="Times New Roman" panose="02020603050405020304" pitchFamily="18" charset="0"/>
              </a:rPr>
              <a:t> HP</a:t>
            </a:r>
            <a:endParaRPr lang="en-US" sz="2400" b="1"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stretch>
            <a:fillRect/>
          </a:stretch>
        </p:blipFill>
        <p:spPr>
          <a:xfrm>
            <a:off x="2673752" y="2824222"/>
            <a:ext cx="7384648" cy="3532127"/>
          </a:xfrm>
          <a:prstGeom prst="rect">
            <a:avLst/>
          </a:prstGeom>
        </p:spPr>
      </p:pic>
    </p:spTree>
    <p:extLst>
      <p:ext uri="{BB962C8B-B14F-4D97-AF65-F5344CB8AC3E}">
        <p14:creationId xmlns:p14="http://schemas.microsoft.com/office/powerpoint/2010/main" val="3655064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black">
                    <a:tint val="75000"/>
                  </a:prstClr>
                </a:solidFill>
              </a:rPr>
              <a:t>PGS.TS Nguyễn Hoàng Việt - Phòng Quản lý khoa học</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C7D689-B13B-4780-8EFB-D92EDA637AC7}" type="slidenum">
              <a:rPr lang="en-US" smtClean="0">
                <a:solidFill>
                  <a:prstClr val="black">
                    <a:tint val="75000"/>
                  </a:prstClr>
                </a:solidFill>
              </a:rPr>
              <a:pPr/>
              <a:t>8</a:t>
            </a:fld>
            <a:endParaRPr lang="en-US">
              <a:solidFill>
                <a:prstClr val="black">
                  <a:tint val="75000"/>
                </a:prstClr>
              </a:solidFill>
            </a:endParaRPr>
          </a:p>
        </p:txBody>
      </p:sp>
      <p:sp>
        <p:nvSpPr>
          <p:cNvPr id="7" name="Title 1"/>
          <p:cNvSpPr>
            <a:spLocks noGrp="1"/>
          </p:cNvSpPr>
          <p:nvPr>
            <p:ph type="ctrTitle"/>
          </p:nvPr>
        </p:nvSpPr>
        <p:spPr>
          <a:xfrm>
            <a:off x="1477702" y="324984"/>
            <a:ext cx="9144000" cy="473669"/>
          </a:xfrm>
        </p:spPr>
        <p:txBody>
          <a:bodyPr>
            <a:normAutofit/>
          </a:bodyPr>
          <a:lstStyle/>
          <a:p>
            <a:r>
              <a:rPr lang="en-US" sz="2400" b="1" dirty="0" err="1">
                <a:latin typeface="Times New Roman" panose="02020603050405020304" pitchFamily="18" charset="0"/>
                <a:cs typeface="Times New Roman" panose="02020603050405020304" pitchFamily="18" charset="0"/>
              </a:rPr>
              <a:t>Ứng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dụng</a:t>
            </a:r>
            <a:r>
              <a:rPr lang="en-US" sz="2400" b="1" dirty="0">
                <a:latin typeface="Times New Roman" panose="02020603050405020304" pitchFamily="18" charset="0"/>
                <a:cs typeface="Times New Roman" panose="02020603050405020304" pitchFamily="18" charset="0"/>
              </a:rPr>
              <a:t> Bloom’s Taxonomy </a:t>
            </a:r>
            <a:r>
              <a:rPr lang="en-US" sz="2400" b="1" dirty="0" err="1">
                <a:latin typeface="Times New Roman" panose="02020603050405020304" pitchFamily="18" charset="0"/>
                <a:cs typeface="Times New Roman" panose="02020603050405020304" pitchFamily="18" charset="0"/>
              </a:rPr>
              <a:t>viết</a:t>
            </a:r>
            <a:r>
              <a:rPr lang="en-US" sz="2400" b="1" dirty="0">
                <a:latin typeface="Times New Roman" panose="02020603050405020304" pitchFamily="18" charset="0"/>
                <a:cs typeface="Times New Roman" panose="02020603050405020304" pitchFamily="18" charset="0"/>
              </a:rPr>
              <a:t> CĐR</a:t>
            </a:r>
          </a:p>
        </p:txBody>
      </p:sp>
      <p:graphicFrame>
        <p:nvGraphicFramePr>
          <p:cNvPr id="8" name="Table 7"/>
          <p:cNvGraphicFramePr>
            <a:graphicFrameLocks noGrp="1"/>
          </p:cNvGraphicFramePr>
          <p:nvPr>
            <p:extLst>
              <p:ext uri="{D42A27DB-BD31-4B8C-83A1-F6EECF244321}">
                <p14:modId xmlns:p14="http://schemas.microsoft.com/office/powerpoint/2010/main" val="207628071"/>
              </p:ext>
            </p:extLst>
          </p:nvPr>
        </p:nvGraphicFramePr>
        <p:xfrm>
          <a:off x="578734" y="798653"/>
          <a:ext cx="11169570" cy="5186522"/>
        </p:xfrm>
        <a:graphic>
          <a:graphicData uri="http://schemas.openxmlformats.org/drawingml/2006/table">
            <a:tbl>
              <a:tblPr firstRow="1" firstCol="1" bandRow="1">
                <a:tableStyleId>{5C22544A-7EE6-4342-B048-85BDC9FD1C3A}</a:tableStyleId>
              </a:tblPr>
              <a:tblGrid>
                <a:gridCol w="5447306">
                  <a:extLst>
                    <a:ext uri="{9D8B030D-6E8A-4147-A177-3AD203B41FA5}">
                      <a16:colId xmlns:a16="http://schemas.microsoft.com/office/drawing/2014/main" xmlns="" val="20000"/>
                    </a:ext>
                  </a:extLst>
                </a:gridCol>
                <a:gridCol w="5722264">
                  <a:extLst>
                    <a:ext uri="{9D8B030D-6E8A-4147-A177-3AD203B41FA5}">
                      <a16:colId xmlns:a16="http://schemas.microsoft.com/office/drawing/2014/main" xmlns="" val="20001"/>
                    </a:ext>
                  </a:extLst>
                </a:gridCol>
              </a:tblGrid>
              <a:tr h="483279">
                <a:tc>
                  <a:txBody>
                    <a:bodyPr/>
                    <a:lstStyle/>
                    <a:p>
                      <a:pPr marL="0" marR="0" algn="ctr">
                        <a:lnSpc>
                          <a:spcPct val="100000"/>
                        </a:lnSpc>
                        <a:spcBef>
                          <a:spcPts val="0"/>
                        </a:spcBef>
                        <a:spcAft>
                          <a:spcPts val="0"/>
                        </a:spcAft>
                        <a:tabLst>
                          <a:tab pos="274320" algn="l"/>
                        </a:tabLst>
                      </a:pPr>
                      <a:r>
                        <a:rPr lang="en-SG" sz="1500" dirty="0" err="1">
                          <a:effectLst/>
                          <a:latin typeface="Times New Roman" panose="02020603050405020304" pitchFamily="18" charset="0"/>
                          <a:cs typeface="Times New Roman" panose="02020603050405020304" pitchFamily="18" charset="0"/>
                        </a:rPr>
                        <a:t>Mức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độ</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nhận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thức</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marL="0" marR="0" algn="ctr">
                        <a:lnSpc>
                          <a:spcPct val="100000"/>
                        </a:lnSpc>
                        <a:spcBef>
                          <a:spcPts val="0"/>
                        </a:spcBef>
                        <a:spcAft>
                          <a:spcPts val="0"/>
                        </a:spcAft>
                        <a:tabLst>
                          <a:tab pos="274320" algn="l"/>
                        </a:tabLst>
                      </a:pPr>
                      <a:r>
                        <a:rPr lang="en-SG" sz="1500" dirty="0" err="1">
                          <a:effectLst/>
                          <a:latin typeface="Times New Roman" panose="02020603050405020304" pitchFamily="18" charset="0"/>
                          <a:cs typeface="Times New Roman" panose="02020603050405020304" pitchFamily="18" charset="0"/>
                        </a:rPr>
                        <a:t>Các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động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từ</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thường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được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sử</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dụng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để</a:t>
                      </a:r>
                      <a:r>
                        <a:rPr lang="en-SG" sz="1500" dirty="0">
                          <a:effectLst/>
                          <a:latin typeface="Times New Roman" panose="02020603050405020304" pitchFamily="18" charset="0"/>
                          <a:cs typeface="Times New Roman" panose="02020603050405020304" pitchFamily="18" charset="0"/>
                        </a:rPr>
                        <a:t> </a:t>
                      </a:r>
                      <a:r>
                        <a:rPr lang="en-SG" sz="1500" dirty="0" err="1" smtClean="0">
                          <a:effectLst/>
                          <a:latin typeface="Times New Roman" panose="02020603050405020304" pitchFamily="18" charset="0"/>
                          <a:cs typeface="Times New Roman" panose="02020603050405020304" pitchFamily="18" charset="0"/>
                        </a:rPr>
                        <a:t>viết</a:t>
                      </a:r>
                      <a:r>
                        <a:rPr lang="en-SG" sz="1500" dirty="0" smtClean="0">
                          <a:effectLst/>
                          <a:latin typeface="Times New Roman" panose="02020603050405020304" pitchFamily="18" charset="0"/>
                          <a:cs typeface="Times New Roman" panose="02020603050405020304" pitchFamily="18" charset="0"/>
                        </a:rPr>
                        <a:t> </a:t>
                      </a:r>
                      <a:r>
                        <a:rPr lang="en-SG" sz="1500" dirty="0">
                          <a:effectLst/>
                          <a:latin typeface="Times New Roman" panose="02020603050405020304" pitchFamily="18" charset="0"/>
                          <a:cs typeface="Times New Roman" panose="02020603050405020304" pitchFamily="18" charset="0"/>
                        </a:rPr>
                        <a:t>CĐR</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xmlns="" val="10000"/>
                  </a:ext>
                </a:extLst>
              </a:tr>
              <a:tr h="724917">
                <a:tc>
                  <a:txBody>
                    <a:bodyPr/>
                    <a:lstStyle/>
                    <a:p>
                      <a:pPr marL="0" marR="0" algn="just">
                        <a:lnSpc>
                          <a:spcPct val="100000"/>
                        </a:lnSpc>
                        <a:spcBef>
                          <a:spcPts val="0"/>
                        </a:spcBef>
                        <a:spcAft>
                          <a:spcPts val="0"/>
                        </a:spcAft>
                        <a:tabLst>
                          <a:tab pos="274320" algn="l"/>
                        </a:tabLst>
                      </a:pPr>
                      <a:r>
                        <a:rPr lang="vi-VN" sz="1500" dirty="0">
                          <a:effectLst/>
                          <a:latin typeface="Times New Roman" panose="02020603050405020304" pitchFamily="18" charset="0"/>
                          <a:cs typeface="Times New Roman" panose="02020603050405020304" pitchFamily="18" charset="0"/>
                        </a:rPr>
                        <a:t>Nhớ: nhớ được hoặc lấy ra được các kiến thức tương ứng từ bộ nhớ (không nhất thiết phải hiểu).</a:t>
                      </a:r>
                      <a:endParaRPr lang="en-US" sz="15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tabLst>
                          <a:tab pos="274320" algn="l"/>
                        </a:tabLst>
                      </a:pPr>
                      <a:r>
                        <a:rPr lang="vi-VN" sz="1500" dirty="0">
                          <a:effectLst/>
                          <a:latin typeface="Times New Roman" panose="02020603050405020304" pitchFamily="18" charset="0"/>
                          <a:cs typeface="Times New Roman" panose="02020603050405020304" pitchFamily="18" charset="0"/>
                        </a:rPr>
                        <a:t>SV có thể nêu lại hoặc nhớ lại thông tin?</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marL="0" marR="0" algn="just">
                        <a:lnSpc>
                          <a:spcPct val="100000"/>
                        </a:lnSpc>
                        <a:spcBef>
                          <a:spcPts val="0"/>
                        </a:spcBef>
                        <a:spcAft>
                          <a:spcPts val="0"/>
                        </a:spcAft>
                        <a:tabLst>
                          <a:tab pos="274320" algn="l"/>
                        </a:tabLst>
                      </a:pPr>
                      <a:r>
                        <a:rPr lang="en-SG" sz="1500" dirty="0" err="1">
                          <a:effectLst/>
                          <a:latin typeface="Times New Roman" panose="02020603050405020304" pitchFamily="18" charset="0"/>
                          <a:cs typeface="Times New Roman" panose="02020603050405020304" pitchFamily="18" charset="0"/>
                        </a:rPr>
                        <a:t>Định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nghĩa</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mô</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tả</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xác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định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hiểu</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biết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kể</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tên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liệt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kê</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trình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bày</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nhắc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lại</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kể</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lại</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nhận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biết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chọn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lọc</a:t>
                      </a:r>
                      <a:r>
                        <a:rPr lang="en-SG" sz="1500" dirty="0" smtClean="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nhắc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lại</a:t>
                      </a:r>
                      <a:r>
                        <a:rPr lang="en-SG"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xmlns="" val="10001"/>
                  </a:ext>
                </a:extLst>
              </a:tr>
              <a:tr h="724917">
                <a:tc>
                  <a:txBody>
                    <a:bodyPr/>
                    <a:lstStyle/>
                    <a:p>
                      <a:pPr marL="0" marR="0" algn="just">
                        <a:lnSpc>
                          <a:spcPct val="100000"/>
                        </a:lnSpc>
                        <a:spcBef>
                          <a:spcPts val="0"/>
                        </a:spcBef>
                        <a:spcAft>
                          <a:spcPts val="0"/>
                        </a:spcAft>
                        <a:tabLst>
                          <a:tab pos="274320" algn="l"/>
                        </a:tabLst>
                      </a:pPr>
                      <a:r>
                        <a:rPr lang="vi-VN" sz="1500">
                          <a:effectLst/>
                          <a:latin typeface="Times New Roman" panose="02020603050405020304" pitchFamily="18" charset="0"/>
                          <a:cs typeface="Times New Roman" panose="02020603050405020304" pitchFamily="18" charset="0"/>
                        </a:rPr>
                        <a:t>Hiểu: xây dựng, diễn giải được thông tin đã thu nhận được. </a:t>
                      </a:r>
                      <a:endParaRPr lang="en-US" sz="150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tabLst>
                          <a:tab pos="274320" algn="l"/>
                        </a:tabLst>
                      </a:pPr>
                      <a:r>
                        <a:rPr lang="vi-VN" sz="1500">
                          <a:effectLst/>
                          <a:latin typeface="Times New Roman" panose="02020603050405020304" pitchFamily="18" charset="0"/>
                          <a:cs typeface="Times New Roman" panose="02020603050405020304" pitchFamily="18" charset="0"/>
                        </a:rPr>
                        <a:t>SV có thể giải thích các ý tưởng hoặc khái niệm?</a:t>
                      </a:r>
                      <a:endParaRPr lang="en-US"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marL="0" marR="0" algn="just">
                        <a:lnSpc>
                          <a:spcPct val="100000"/>
                        </a:lnSpc>
                        <a:spcBef>
                          <a:spcPts val="0"/>
                        </a:spcBef>
                        <a:spcAft>
                          <a:spcPts val="0"/>
                        </a:spcAft>
                        <a:tabLst>
                          <a:tab pos="274320" algn="l"/>
                        </a:tabLst>
                      </a:pPr>
                      <a:r>
                        <a:rPr lang="vi-VN" sz="1500" dirty="0">
                          <a:effectLst/>
                          <a:latin typeface="Times New Roman" panose="02020603050405020304" pitchFamily="18" charset="0"/>
                          <a:cs typeface="Times New Roman" panose="02020603050405020304" pitchFamily="18" charset="0"/>
                        </a:rPr>
                        <a:t>Minh họa, so sánh, ước lượng, giải thích, phân loại, phổ biến, diễn giải, phân biệt, viết lại, tổng hợp lại, dịch, thể hiện, báo cáo, suy luận, xác định,...</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xmlns="" val="10002"/>
                  </a:ext>
                </a:extLst>
              </a:tr>
              <a:tr h="966556">
                <a:tc>
                  <a:txBody>
                    <a:bodyPr/>
                    <a:lstStyle/>
                    <a:p>
                      <a:pPr marL="0" marR="0" algn="just">
                        <a:lnSpc>
                          <a:spcPct val="100000"/>
                        </a:lnSpc>
                        <a:spcBef>
                          <a:spcPts val="0"/>
                        </a:spcBef>
                        <a:spcAft>
                          <a:spcPts val="0"/>
                        </a:spcAft>
                        <a:tabLst>
                          <a:tab pos="274320" algn="l"/>
                        </a:tabLst>
                      </a:pPr>
                      <a:r>
                        <a:rPr lang="en-SG" sz="1500" dirty="0" err="1">
                          <a:effectLst/>
                          <a:latin typeface="Times New Roman" panose="02020603050405020304" pitchFamily="18" charset="0"/>
                          <a:cs typeface="Times New Roman" panose="02020603050405020304" pitchFamily="18" charset="0"/>
                        </a:rPr>
                        <a:t>Áp</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dụng</a:t>
                      </a:r>
                      <a:r>
                        <a:rPr lang="en-SG" sz="1500" dirty="0">
                          <a:effectLst/>
                          <a:latin typeface="Times New Roman" panose="02020603050405020304" pitchFamily="18" charset="0"/>
                          <a:cs typeface="Times New Roman" panose="02020603050405020304" pitchFamily="18" charset="0"/>
                        </a:rPr>
                        <a:t>: </a:t>
                      </a:r>
                      <a:r>
                        <a:rPr lang="en-SG" sz="1500" dirty="0" err="1" smtClean="0">
                          <a:effectLst/>
                          <a:latin typeface="Times New Roman" panose="02020603050405020304" pitchFamily="18" charset="0"/>
                          <a:cs typeface="Times New Roman" panose="02020603050405020304" pitchFamily="18" charset="0"/>
                        </a:rPr>
                        <a:t>khả</a:t>
                      </a:r>
                      <a:r>
                        <a:rPr lang="en-SG" sz="1500" dirty="0" smtClean="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năng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sử</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dụng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những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nội</a:t>
                      </a:r>
                      <a:r>
                        <a:rPr lang="en-SG" sz="1500" dirty="0">
                          <a:effectLst/>
                          <a:latin typeface="Times New Roman" panose="02020603050405020304" pitchFamily="18" charset="0"/>
                          <a:cs typeface="Times New Roman" panose="02020603050405020304" pitchFamily="18" charset="0"/>
                        </a:rPr>
                        <a:t> dung </a:t>
                      </a:r>
                      <a:r>
                        <a:rPr lang="en-SG" sz="1500" dirty="0" err="1">
                          <a:effectLst/>
                          <a:latin typeface="Times New Roman" panose="02020603050405020304" pitchFamily="18" charset="0"/>
                          <a:cs typeface="Times New Roman" panose="02020603050405020304" pitchFamily="18" charset="0"/>
                        </a:rPr>
                        <a:t>học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được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vào</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trong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những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tình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huống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bối</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cảnh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mới</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và</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dùng</a:t>
                      </a:r>
                      <a:r>
                        <a:rPr lang="en-SG" sz="1500" dirty="0">
                          <a:effectLst/>
                          <a:latin typeface="Times New Roman" panose="02020603050405020304" pitchFamily="18" charset="0"/>
                          <a:cs typeface="Times New Roman" panose="02020603050405020304" pitchFamily="18" charset="0"/>
                        </a:rPr>
                        <a:t> ý </a:t>
                      </a:r>
                      <a:r>
                        <a:rPr lang="en-SG" sz="1500" dirty="0" err="1">
                          <a:effectLst/>
                          <a:latin typeface="Times New Roman" panose="02020603050405020304" pitchFamily="18" charset="0"/>
                          <a:cs typeface="Times New Roman" panose="02020603050405020304" pitchFamily="18" charset="0"/>
                        </a:rPr>
                        <a:t>tưởng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khái</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niệm</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để</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giúp</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giải</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quyết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vấn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đề</a:t>
                      </a:r>
                      <a:r>
                        <a:rPr lang="en-SG" sz="1500" dirty="0">
                          <a:effectLst/>
                          <a:latin typeface="Times New Roman" panose="02020603050405020304" pitchFamily="18" charset="0"/>
                          <a:cs typeface="Times New Roman" panose="02020603050405020304" pitchFamily="18" charset="0"/>
                        </a:rPr>
                        <a:t>. </a:t>
                      </a:r>
                      <a:endParaRPr lang="en-US" sz="15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tabLst>
                          <a:tab pos="274320" algn="l"/>
                        </a:tabLst>
                      </a:pPr>
                      <a:r>
                        <a:rPr lang="en-SG" sz="1500" dirty="0">
                          <a:effectLst/>
                          <a:latin typeface="Times New Roman" panose="02020603050405020304" pitchFamily="18" charset="0"/>
                          <a:cs typeface="Times New Roman" panose="02020603050405020304" pitchFamily="18" charset="0"/>
                        </a:rPr>
                        <a:t>SV </a:t>
                      </a:r>
                      <a:r>
                        <a:rPr lang="en-SG" sz="1500" dirty="0" err="1">
                          <a:effectLst/>
                          <a:latin typeface="Times New Roman" panose="02020603050405020304" pitchFamily="18" charset="0"/>
                          <a:cs typeface="Times New Roman" panose="02020603050405020304" pitchFamily="18" charset="0"/>
                        </a:rPr>
                        <a:t>có</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thể</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sử</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dụng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thông</a:t>
                      </a:r>
                      <a:r>
                        <a:rPr lang="en-SG" sz="1500" dirty="0">
                          <a:effectLst/>
                          <a:latin typeface="Times New Roman" panose="02020603050405020304" pitchFamily="18" charset="0"/>
                          <a:cs typeface="Times New Roman" panose="02020603050405020304" pitchFamily="18" charset="0"/>
                        </a:rPr>
                        <a:t> tin </a:t>
                      </a:r>
                      <a:r>
                        <a:rPr lang="en-SG" sz="1500" dirty="0" err="1">
                          <a:effectLst/>
                          <a:latin typeface="Times New Roman" panose="02020603050405020304" pitchFamily="18" charset="0"/>
                          <a:cs typeface="Times New Roman" panose="02020603050405020304" pitchFamily="18" charset="0"/>
                        </a:rPr>
                        <a:t>theo</a:t>
                      </a:r>
                      <a:r>
                        <a:rPr lang="en-SG" sz="1500" dirty="0">
                          <a:effectLst/>
                          <a:latin typeface="Times New Roman" panose="02020603050405020304" pitchFamily="18" charset="0"/>
                          <a:cs typeface="Times New Roman" panose="02020603050405020304" pitchFamily="18" charset="0"/>
                        </a:rPr>
                        <a:t> 1 </a:t>
                      </a:r>
                      <a:r>
                        <a:rPr lang="en-SG" sz="1500" dirty="0" err="1">
                          <a:effectLst/>
                          <a:latin typeface="Times New Roman" panose="02020603050405020304" pitchFamily="18" charset="0"/>
                          <a:cs typeface="Times New Roman" panose="02020603050405020304" pitchFamily="18" charset="0"/>
                        </a:rPr>
                        <a:t>cách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khác</a:t>
                      </a:r>
                      <a:r>
                        <a:rPr lang="en-SG" sz="1500" dirty="0">
                          <a:effectLst/>
                          <a:latin typeface="Times New Roman" panose="02020603050405020304" pitchFamily="18" charset="0"/>
                          <a:cs typeface="Times New Roman" panose="02020603050405020304" pitchFamily="18" charset="0"/>
                        </a:rPr>
                        <a:t>?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marL="0" marR="0" algn="just">
                        <a:lnSpc>
                          <a:spcPct val="100000"/>
                        </a:lnSpc>
                        <a:spcBef>
                          <a:spcPts val="0"/>
                        </a:spcBef>
                        <a:spcAft>
                          <a:spcPts val="0"/>
                        </a:spcAft>
                        <a:tabLst>
                          <a:tab pos="274320" algn="l"/>
                        </a:tabLst>
                      </a:pPr>
                      <a:r>
                        <a:rPr lang="vi-VN" sz="1500" dirty="0">
                          <a:effectLst/>
                          <a:latin typeface="Times New Roman" panose="02020603050405020304" pitchFamily="18" charset="0"/>
                          <a:cs typeface="Times New Roman" panose="02020603050405020304" pitchFamily="18" charset="0"/>
                        </a:rPr>
                        <a:t>Triển khai, tổ chức, giải quyết, xây dựng, biểu diễn, phát hiện, thực hiện, điều khiển, thay đổi, vận hành, dự báo, chuẩn bị, liên kết, giải quyết, chọn, áp dụng, vận dụng, tính toán, khai thác, kiểm tra, thực nghiệm</a:t>
                      </a:r>
                      <a:r>
                        <a:rPr lang="en-SG"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xmlns="" val="10003"/>
                  </a:ext>
                </a:extLst>
              </a:tr>
              <a:tr h="745859">
                <a:tc>
                  <a:txBody>
                    <a:bodyPr/>
                    <a:lstStyle/>
                    <a:p>
                      <a:pPr marL="0" marR="0" algn="just">
                        <a:lnSpc>
                          <a:spcPct val="100000"/>
                        </a:lnSpc>
                        <a:spcBef>
                          <a:spcPts val="0"/>
                        </a:spcBef>
                        <a:spcAft>
                          <a:spcPts val="0"/>
                        </a:spcAft>
                        <a:tabLst>
                          <a:tab pos="274320" algn="l"/>
                        </a:tabLst>
                      </a:pPr>
                      <a:r>
                        <a:rPr lang="vi-VN" sz="1500" dirty="0">
                          <a:effectLst/>
                          <a:latin typeface="Times New Roman" panose="02020603050405020304" pitchFamily="18" charset="0"/>
                          <a:cs typeface="Times New Roman" panose="02020603050405020304" pitchFamily="18" charset="0"/>
                        </a:rPr>
                        <a:t>Phân tích: khả năng chia nhỏ thông tin thành những phần tử nhỏ hơn để tìm kiếm mối liên hệ bên trong và các mối liên hệ </a:t>
                      </a:r>
                      <a:r>
                        <a:rPr lang="vi-VN" sz="1500" dirty="0" smtClean="0">
                          <a:effectLst/>
                          <a:latin typeface="Times New Roman" panose="02020603050405020304" pitchFamily="18" charset="0"/>
                          <a:cs typeface="Times New Roman" panose="02020603050405020304" pitchFamily="18" charset="0"/>
                        </a:rPr>
                        <a:t>khác</a:t>
                      </a:r>
                      <a:r>
                        <a:rPr lang="en-US" sz="1500" dirty="0" smtClean="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tabLst>
                          <a:tab pos="274320" algn="l"/>
                        </a:tabLst>
                      </a:pPr>
                      <a:r>
                        <a:rPr lang="vi-VN" sz="1500" dirty="0">
                          <a:effectLst/>
                          <a:latin typeface="Times New Roman" panose="02020603050405020304" pitchFamily="18" charset="0"/>
                          <a:cs typeface="Times New Roman" panose="02020603050405020304" pitchFamily="18" charset="0"/>
                        </a:rPr>
                        <a:t>SV có thể phân biệt các bộ phận khác nhau</a:t>
                      </a:r>
                      <a:r>
                        <a:rPr lang="en-SG" sz="1500" dirty="0">
                          <a:effectLst/>
                          <a:latin typeface="Times New Roman" panose="02020603050405020304" pitchFamily="18" charset="0"/>
                          <a:cs typeface="Times New Roman" panose="02020603050405020304" pitchFamily="18" charset="0"/>
                        </a:rPr>
                        <a:t>?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marL="0" marR="0" algn="just">
                        <a:lnSpc>
                          <a:spcPct val="100000"/>
                        </a:lnSpc>
                        <a:spcBef>
                          <a:spcPts val="0"/>
                        </a:spcBef>
                        <a:spcAft>
                          <a:spcPts val="0"/>
                        </a:spcAft>
                        <a:tabLst>
                          <a:tab pos="274320" algn="l"/>
                        </a:tabLst>
                      </a:pPr>
                      <a:r>
                        <a:rPr lang="vi-VN" sz="1500" dirty="0">
                          <a:effectLst/>
                          <a:latin typeface="Times New Roman" panose="02020603050405020304" pitchFamily="18" charset="0"/>
                          <a:cs typeface="Times New Roman" panose="02020603050405020304" pitchFamily="18" charset="0"/>
                        </a:rPr>
                        <a:t>Phân tích, so sánh, chọn lọc, làm tương </a:t>
                      </a:r>
                      <a:r>
                        <a:rPr lang="en-SG" sz="1500" dirty="0">
                          <a:effectLst/>
                          <a:latin typeface="Times New Roman" panose="02020603050405020304" pitchFamily="18" charset="0"/>
                          <a:cs typeface="Times New Roman" panose="02020603050405020304" pitchFamily="18" charset="0"/>
                        </a:rPr>
                        <a:t>p</a:t>
                      </a:r>
                      <a:r>
                        <a:rPr lang="vi-VN" sz="1500" dirty="0">
                          <a:effectLst/>
                          <a:latin typeface="Times New Roman" panose="02020603050405020304" pitchFamily="18" charset="0"/>
                          <a:cs typeface="Times New Roman" panose="02020603050405020304" pitchFamily="18" charset="0"/>
                        </a:rPr>
                        <a:t>hản, bóc tách, phân biệt, xác định, nhận </a:t>
                      </a:r>
                      <a:r>
                        <a:rPr lang="vi-VN" sz="1500" dirty="0" smtClean="0">
                          <a:effectLst/>
                          <a:latin typeface="Times New Roman" panose="02020603050405020304" pitchFamily="18" charset="0"/>
                          <a:cs typeface="Times New Roman" panose="02020603050405020304" pitchFamily="18" charset="0"/>
                        </a:rPr>
                        <a:t>dạng,</a:t>
                      </a:r>
                      <a:r>
                        <a:rPr lang="en-US" sz="1500" baseline="0" dirty="0" smtClean="0">
                          <a:effectLst/>
                          <a:latin typeface="Times New Roman" panose="02020603050405020304" pitchFamily="18" charset="0"/>
                          <a:cs typeface="Times New Roman" panose="02020603050405020304" pitchFamily="18" charset="0"/>
                        </a:rPr>
                        <a:t> </a:t>
                      </a:r>
                      <a:r>
                        <a:rPr lang="vi-VN" sz="1500" dirty="0" smtClean="0">
                          <a:effectLst/>
                          <a:latin typeface="Times New Roman" panose="02020603050405020304" pitchFamily="18" charset="0"/>
                          <a:cs typeface="Times New Roman" panose="02020603050405020304" pitchFamily="18" charset="0"/>
                        </a:rPr>
                        <a:t>phác </a:t>
                      </a:r>
                      <a:r>
                        <a:rPr lang="vi-VN" sz="1500" dirty="0">
                          <a:effectLst/>
                          <a:latin typeface="Times New Roman" panose="02020603050405020304" pitchFamily="18" charset="0"/>
                          <a:cs typeface="Times New Roman" panose="02020603050405020304" pitchFamily="18" charset="0"/>
                        </a:rPr>
                        <a:t>thảo</a:t>
                      </a:r>
                      <a:r>
                        <a:rPr lang="en-SG"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xmlns="" val="10004"/>
                  </a:ext>
                </a:extLst>
              </a:tr>
              <a:tr h="816077">
                <a:tc>
                  <a:txBody>
                    <a:bodyPr/>
                    <a:lstStyle/>
                    <a:p>
                      <a:pPr marL="0" marR="0" algn="just">
                        <a:lnSpc>
                          <a:spcPct val="100000"/>
                        </a:lnSpc>
                        <a:spcBef>
                          <a:spcPts val="0"/>
                        </a:spcBef>
                        <a:spcAft>
                          <a:spcPts val="0"/>
                        </a:spcAft>
                        <a:tabLst>
                          <a:tab pos="274320" algn="l"/>
                        </a:tabLst>
                      </a:pPr>
                      <a:r>
                        <a:rPr lang="en-SG" sz="1500" dirty="0" err="1">
                          <a:effectLst/>
                          <a:latin typeface="Times New Roman" panose="02020603050405020304" pitchFamily="18" charset="0"/>
                          <a:cs typeface="Times New Roman" panose="02020603050405020304" pitchFamily="18" charset="0"/>
                        </a:rPr>
                        <a:t>Đánh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giá</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khả</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năng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đưa</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ra</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nhận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định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về</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một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vấn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đề</a:t>
                      </a:r>
                      <a:r>
                        <a:rPr lang="en-SG" sz="1500" dirty="0">
                          <a:effectLst/>
                          <a:latin typeface="Times New Roman" panose="02020603050405020304" pitchFamily="18" charset="0"/>
                          <a:cs typeface="Times New Roman" panose="02020603050405020304" pitchFamily="18" charset="0"/>
                        </a:rPr>
                        <a:t>, </a:t>
                      </a:r>
                      <a:r>
                        <a:rPr lang="en-SG" sz="1500" dirty="0" err="1" smtClean="0">
                          <a:effectLst/>
                          <a:latin typeface="Times New Roman" panose="02020603050405020304" pitchFamily="18" charset="0"/>
                          <a:cs typeface="Times New Roman" panose="02020603050405020304" pitchFamily="18" charset="0"/>
                        </a:rPr>
                        <a:t>chủ</a:t>
                      </a:r>
                      <a:r>
                        <a:rPr lang="en-SG" sz="1500" baseline="0" dirty="0" smtClean="0">
                          <a:effectLst/>
                          <a:latin typeface="Times New Roman" panose="02020603050405020304" pitchFamily="18" charset="0"/>
                          <a:cs typeface="Times New Roman" panose="02020603050405020304" pitchFamily="18" charset="0"/>
                        </a:rPr>
                        <a:t> </a:t>
                      </a:r>
                      <a:r>
                        <a:rPr lang="en-SG" sz="1500" baseline="0" dirty="0" err="1" smtClean="0">
                          <a:effectLst/>
                          <a:latin typeface="Times New Roman" panose="02020603050405020304" pitchFamily="18" charset="0"/>
                          <a:cs typeface="Times New Roman" panose="02020603050405020304" pitchFamily="18" charset="0"/>
                        </a:rPr>
                        <a:t>đề</a:t>
                      </a:r>
                      <a:r>
                        <a:rPr lang="en-SG" sz="1500" dirty="0" smtClean="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theo</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tiêu</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chí</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tiêu</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chuẩn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nào</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đó</a:t>
                      </a:r>
                      <a:r>
                        <a:rPr lang="en-SG" sz="1500" dirty="0">
                          <a:effectLst/>
                          <a:latin typeface="Times New Roman" panose="02020603050405020304" pitchFamily="18" charset="0"/>
                          <a:cs typeface="Times New Roman" panose="02020603050405020304" pitchFamily="18" charset="0"/>
                        </a:rPr>
                        <a:t>. </a:t>
                      </a:r>
                      <a:endParaRPr lang="en-US" sz="15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tabLst>
                          <a:tab pos="274320" algn="l"/>
                        </a:tabLst>
                      </a:pPr>
                      <a:r>
                        <a:rPr lang="en-SG" sz="1500" dirty="0">
                          <a:effectLst/>
                          <a:latin typeface="Times New Roman" panose="02020603050405020304" pitchFamily="18" charset="0"/>
                          <a:cs typeface="Times New Roman" panose="02020603050405020304" pitchFamily="18" charset="0"/>
                        </a:rPr>
                        <a:t>SV </a:t>
                      </a:r>
                      <a:r>
                        <a:rPr lang="en-SG" sz="1500" dirty="0" err="1">
                          <a:effectLst/>
                          <a:latin typeface="Times New Roman" panose="02020603050405020304" pitchFamily="18" charset="0"/>
                          <a:cs typeface="Times New Roman" panose="02020603050405020304" pitchFamily="18" charset="0"/>
                        </a:rPr>
                        <a:t>có</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thể</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đánh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giá</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một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quan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điểm</a:t>
                      </a:r>
                      <a:r>
                        <a:rPr lang="en-SG" sz="1500" dirty="0">
                          <a:effectLst/>
                          <a:latin typeface="Times New Roman" panose="02020603050405020304" pitchFamily="18" charset="0"/>
                          <a:cs typeface="Times New Roman" panose="02020603050405020304" pitchFamily="18" charset="0"/>
                        </a:rPr>
                        <a:t> hay </a:t>
                      </a:r>
                      <a:r>
                        <a:rPr lang="en-SG" sz="1500" dirty="0" err="1">
                          <a:effectLst/>
                          <a:latin typeface="Times New Roman" panose="02020603050405020304" pitchFamily="18" charset="0"/>
                          <a:cs typeface="Times New Roman" panose="02020603050405020304" pitchFamily="18" charset="0"/>
                        </a:rPr>
                        <a:t>một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quyết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định</a:t>
                      </a:r>
                      <a:r>
                        <a:rPr lang="en-SG"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marL="0" marR="0" algn="just">
                        <a:lnSpc>
                          <a:spcPct val="100000"/>
                        </a:lnSpc>
                        <a:spcBef>
                          <a:spcPts val="0"/>
                        </a:spcBef>
                        <a:spcAft>
                          <a:spcPts val="0"/>
                        </a:spcAft>
                        <a:tabLst>
                          <a:tab pos="274320" algn="l"/>
                        </a:tabLst>
                      </a:pPr>
                      <a:r>
                        <a:rPr lang="en-SG" sz="1500" dirty="0" err="1">
                          <a:effectLst/>
                          <a:latin typeface="Times New Roman" panose="02020603050405020304" pitchFamily="18" charset="0"/>
                          <a:cs typeface="Times New Roman" panose="02020603050405020304" pitchFamily="18" charset="0"/>
                        </a:rPr>
                        <a:t>Xếp</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hạng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đánh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giá</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giám</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sát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kiểm</a:t>
                      </a:r>
                      <a:r>
                        <a:rPr lang="en-SG" sz="1500" dirty="0">
                          <a:effectLst/>
                          <a:latin typeface="Times New Roman" panose="02020603050405020304" pitchFamily="18" charset="0"/>
                          <a:cs typeface="Times New Roman" panose="02020603050405020304" pitchFamily="18" charset="0"/>
                        </a:rPr>
                        <a:t> </a:t>
                      </a:r>
                      <a:r>
                        <a:rPr lang="en-SG" sz="1500" dirty="0" err="1" smtClean="0">
                          <a:effectLst/>
                          <a:latin typeface="Times New Roman" panose="02020603050405020304" pitchFamily="18" charset="0"/>
                          <a:cs typeface="Times New Roman" panose="02020603050405020304" pitchFamily="18" charset="0"/>
                        </a:rPr>
                        <a:t>tra</a:t>
                      </a:r>
                      <a:r>
                        <a:rPr lang="en-SG" sz="1500" dirty="0" smtClean="0">
                          <a:effectLst/>
                          <a:latin typeface="Times New Roman" panose="02020603050405020304" pitchFamily="18" charset="0"/>
                          <a:cs typeface="Times New Roman" panose="02020603050405020304" pitchFamily="18" charset="0"/>
                        </a:rPr>
                        <a:t>,</a:t>
                      </a:r>
                      <a:r>
                        <a:rPr lang="en-SG" sz="1500" baseline="0" dirty="0" smtClean="0">
                          <a:effectLst/>
                          <a:latin typeface="Times New Roman" panose="02020603050405020304" pitchFamily="18" charset="0"/>
                          <a:cs typeface="Times New Roman" panose="02020603050405020304" pitchFamily="18" charset="0"/>
                        </a:rPr>
                        <a:t> </a:t>
                      </a:r>
                      <a:r>
                        <a:rPr lang="en-SG" sz="1500" dirty="0" err="1" smtClean="0">
                          <a:effectLst/>
                          <a:latin typeface="Times New Roman" panose="02020603050405020304" pitchFamily="18" charset="0"/>
                          <a:cs typeface="Times New Roman" panose="02020603050405020304" pitchFamily="18" charset="0"/>
                        </a:rPr>
                        <a:t>quyết</a:t>
                      </a:r>
                      <a:r>
                        <a:rPr lang="en-SG" sz="1500" dirty="0" smtClean="0">
                          <a:effectLst/>
                          <a:latin typeface="Times New Roman" panose="02020603050405020304" pitchFamily="18" charset="0"/>
                          <a:cs typeface="Times New Roman" panose="02020603050405020304" pitchFamily="18" charset="0"/>
                        </a:rPr>
                        <a:t> </a:t>
                      </a:r>
                      <a:r>
                        <a:rPr lang="en-SG" sz="1500" dirty="0" err="1" smtClean="0">
                          <a:effectLst/>
                          <a:latin typeface="Times New Roman" panose="02020603050405020304" pitchFamily="18" charset="0"/>
                          <a:cs typeface="Times New Roman" panose="02020603050405020304" pitchFamily="18" charset="0"/>
                        </a:rPr>
                        <a:t>định</a:t>
                      </a:r>
                      <a:r>
                        <a:rPr lang="en-SG" sz="1500" dirty="0" smtClean="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thẩm</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định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biện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hộ</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phê</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chuẩn</a:t>
                      </a:r>
                      <a:r>
                        <a:rPr lang="en-SG"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xmlns="" val="10005"/>
                  </a:ext>
                </a:extLst>
              </a:tr>
              <a:tr h="724917">
                <a:tc>
                  <a:txBody>
                    <a:bodyPr/>
                    <a:lstStyle/>
                    <a:p>
                      <a:pPr marL="0" marR="0" algn="just">
                        <a:lnSpc>
                          <a:spcPct val="100000"/>
                        </a:lnSpc>
                        <a:spcBef>
                          <a:spcPts val="0"/>
                        </a:spcBef>
                        <a:spcAft>
                          <a:spcPts val="0"/>
                        </a:spcAft>
                        <a:tabLst>
                          <a:tab pos="274320" algn="l"/>
                        </a:tabLst>
                      </a:pPr>
                      <a:r>
                        <a:rPr lang="vi-VN" sz="1500" dirty="0">
                          <a:effectLst/>
                          <a:latin typeface="Times New Roman" panose="02020603050405020304" pitchFamily="18" charset="0"/>
                          <a:cs typeface="Times New Roman" panose="02020603050405020304" pitchFamily="18" charset="0"/>
                        </a:rPr>
                        <a:t>Sáng tạo: đặt các phần tử lại với nhau để tạo nên 1 cấu trúc mới có tính liên kết và chức năng trọn vẹn.</a:t>
                      </a:r>
                      <a:endParaRPr lang="en-US" sz="1500" dirty="0">
                        <a:effectLst/>
                        <a:latin typeface="Times New Roman" panose="02020603050405020304" pitchFamily="18" charset="0"/>
                        <a:cs typeface="Times New Roman" panose="02020603050405020304" pitchFamily="18" charset="0"/>
                      </a:endParaRPr>
                    </a:p>
                    <a:p>
                      <a:pPr marL="0" marR="0" algn="just">
                        <a:lnSpc>
                          <a:spcPct val="100000"/>
                        </a:lnSpc>
                        <a:spcBef>
                          <a:spcPts val="0"/>
                        </a:spcBef>
                        <a:spcAft>
                          <a:spcPts val="0"/>
                        </a:spcAft>
                        <a:tabLst>
                          <a:tab pos="274320" algn="l"/>
                        </a:tabLst>
                      </a:pPr>
                      <a:r>
                        <a:rPr lang="vi-VN" sz="1500" dirty="0">
                          <a:effectLst/>
                          <a:latin typeface="Times New Roman" panose="02020603050405020304" pitchFamily="18" charset="0"/>
                          <a:cs typeface="Times New Roman" panose="02020603050405020304" pitchFamily="18" charset="0"/>
                        </a:rPr>
                        <a:t>SV có thể tạo ra sản phẩm mới hoặc quan điểm mới?</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tc>
                  <a:txBody>
                    <a:bodyPr/>
                    <a:lstStyle/>
                    <a:p>
                      <a:pPr marL="0" marR="0" algn="just">
                        <a:lnSpc>
                          <a:spcPct val="100000"/>
                        </a:lnSpc>
                        <a:spcBef>
                          <a:spcPts val="0"/>
                        </a:spcBef>
                        <a:spcAft>
                          <a:spcPts val="0"/>
                        </a:spcAft>
                        <a:tabLst>
                          <a:tab pos="274320" algn="l"/>
                        </a:tabLst>
                      </a:pPr>
                      <a:r>
                        <a:rPr lang="en-SG" sz="1500" dirty="0" err="1">
                          <a:effectLst/>
                          <a:latin typeface="Times New Roman" panose="02020603050405020304" pitchFamily="18" charset="0"/>
                          <a:cs typeface="Times New Roman" panose="02020603050405020304" pitchFamily="18" charset="0"/>
                        </a:rPr>
                        <a:t>Tạo</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ra</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lập</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kế</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hoạch</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phát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triển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sáng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tạo</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sáng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chế</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tổ</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chức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xây</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dựng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sản</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xuất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sáng</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tác</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thiết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kế</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phát</a:t>
                      </a:r>
                      <a:r>
                        <a:rPr lang="en-SG" sz="1500" dirty="0">
                          <a:effectLst/>
                          <a:latin typeface="Times New Roman" panose="02020603050405020304" pitchFamily="18" charset="0"/>
                          <a:cs typeface="Times New Roman" panose="02020603050405020304" pitchFamily="18" charset="0"/>
                        </a:rPr>
                        <a:t> minh, </a:t>
                      </a:r>
                      <a:r>
                        <a:rPr lang="en-SG" sz="1500" dirty="0" err="1">
                          <a:effectLst/>
                          <a:latin typeface="Times New Roman" panose="02020603050405020304" pitchFamily="18" charset="0"/>
                          <a:cs typeface="Times New Roman" panose="02020603050405020304" pitchFamily="18" charset="0"/>
                        </a:rPr>
                        <a:t>nghĩ</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ra</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đề</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xuất</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tổ</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hợp</a:t>
                      </a:r>
                      <a:r>
                        <a:rPr lang="en-SG" sz="1500" dirty="0">
                          <a:effectLst/>
                          <a:latin typeface="Times New Roman" panose="02020603050405020304" pitchFamily="18" charset="0"/>
                          <a:cs typeface="Times New Roman" panose="02020603050405020304" pitchFamily="18" charset="0"/>
                        </a:rPr>
                        <a:t> </a:t>
                      </a:r>
                      <a:r>
                        <a:rPr lang="en-SG" sz="1500" dirty="0" err="1">
                          <a:effectLst/>
                          <a:latin typeface="Times New Roman" panose="02020603050405020304" pitchFamily="18" charset="0"/>
                          <a:cs typeface="Times New Roman" panose="02020603050405020304" pitchFamily="18" charset="0"/>
                        </a:rPr>
                        <a:t>lại</a:t>
                      </a:r>
                      <a:r>
                        <a:rPr lang="en-SG" sz="1500" dirty="0">
                          <a:effectLst/>
                          <a:latin typeface="Times New Roman" panose="02020603050405020304" pitchFamily="18" charset="0"/>
                          <a:cs typeface="Times New Roman" panose="02020603050405020304" pitchFamily="18" charset="0"/>
                        </a:rPr>
                        <a:t>…</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9187" marR="49187"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766007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PGS.TS Nguyễn Hoàng Việt - Phòng Quản lý khoa học</a:t>
            </a: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C7D689-B13B-4780-8EFB-D92EDA637AC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1"/>
          <p:cNvSpPr>
            <a:spLocks noGrp="1"/>
          </p:cNvSpPr>
          <p:nvPr>
            <p:ph type="ctrTitle"/>
          </p:nvPr>
        </p:nvSpPr>
        <p:spPr>
          <a:xfrm>
            <a:off x="1477702" y="324984"/>
            <a:ext cx="9144000" cy="473669"/>
          </a:xfrm>
        </p:spPr>
        <p:txBody>
          <a:bodyPr>
            <a:normAutofit/>
          </a:bodyPr>
          <a:lstStyle/>
          <a:p>
            <a:r>
              <a:rPr lang="en-US" sz="2400" b="1" dirty="0" smtClean="0">
                <a:latin typeface="Times New Roman" panose="02020603050405020304" pitchFamily="18" charset="0"/>
                <a:cs typeface="Times New Roman" panose="02020603050405020304" pitchFamily="18" charset="0"/>
              </a:rPr>
              <a:t>5. </a:t>
            </a:r>
            <a:r>
              <a:rPr lang="en-US" sz="2400" b="1" dirty="0" err="1" smtClean="0">
                <a:latin typeface="Times New Roman" panose="02020603050405020304" pitchFamily="18" charset="0"/>
                <a:cs typeface="Times New Roman" panose="02020603050405020304" pitchFamily="18" charset="0"/>
              </a:rPr>
              <a:t>Phương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pháp</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dạy</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học</a:t>
            </a:r>
            <a:endParaRPr 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018573" y="946012"/>
            <a:ext cx="10632653" cy="4154984"/>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SG" sz="2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Lựa</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chọn</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kết</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hợp</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các</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phương</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pháp</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dạy</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học</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phù</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hợp</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với</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yêu</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cầu</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CĐR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HP;</a:t>
            </a:r>
          </a:p>
          <a:p>
            <a:pPr marL="342900" lvl="0" indent="-342900" algn="just">
              <a:buFontTx/>
              <a:buChar char="-"/>
            </a:pPr>
            <a:r>
              <a:rPr lang="en-SG" sz="2400" dirty="0">
                <a:solidFill>
                  <a:prstClr val="black"/>
                </a:solidFill>
                <a:latin typeface="Times New Roman" panose="02020603050405020304" pitchFamily="18" charset="0"/>
                <a:cs typeface="Times New Roman" panose="02020603050405020304" pitchFamily="18" charset="0"/>
              </a:rPr>
              <a:t>D</a:t>
            </a:r>
            <a:r>
              <a:rPr lang="en-SG" sz="2400" noProof="0" dirty="0" err="1" smtClean="0">
                <a:solidFill>
                  <a:prstClr val="black"/>
                </a:solidFill>
                <a:latin typeface="Times New Roman" panose="02020603050405020304" pitchFamily="18" charset="0"/>
                <a:cs typeface="Times New Roman" panose="02020603050405020304" pitchFamily="18" charset="0"/>
              </a:rPr>
              <a:t>ạy</a:t>
            </a:r>
            <a:r>
              <a:rPr lang="en-SG" sz="2400" noProof="0" dirty="0" smtClean="0">
                <a:solidFill>
                  <a:prstClr val="black"/>
                </a:solidFill>
                <a:latin typeface="Times New Roman" panose="02020603050405020304" pitchFamily="18" charset="0"/>
                <a:cs typeface="Times New Roman" panose="02020603050405020304" pitchFamily="18" charset="0"/>
              </a:rPr>
              <a:t> </a:t>
            </a:r>
            <a:r>
              <a:rPr lang="en-SG" sz="2400" noProof="0" dirty="0" err="1" smtClean="0">
                <a:solidFill>
                  <a:prstClr val="black"/>
                </a:solidFill>
                <a:latin typeface="Times New Roman" panose="02020603050405020304" pitchFamily="18" charset="0"/>
                <a:cs typeface="Times New Roman" panose="02020603050405020304" pitchFamily="18" charset="0"/>
              </a:rPr>
              <a:t>học</a:t>
            </a:r>
            <a:r>
              <a:rPr lang="en-SG" sz="2400" noProof="0" dirty="0" smtClean="0">
                <a:solidFill>
                  <a:prstClr val="black"/>
                </a:solidFill>
                <a:latin typeface="Times New Roman" panose="02020603050405020304" pitchFamily="18" charset="0"/>
                <a:cs typeface="Times New Roman" panose="02020603050405020304" pitchFamily="18" charset="0"/>
              </a:rPr>
              <a:t> </a:t>
            </a:r>
            <a:r>
              <a:rPr lang="en-SG" sz="2400" noProof="0" dirty="0" err="1" smtClean="0">
                <a:solidFill>
                  <a:prstClr val="black"/>
                </a:solidFill>
                <a:latin typeface="Times New Roman" panose="02020603050405020304" pitchFamily="18" charset="0"/>
                <a:cs typeface="Times New Roman" panose="02020603050405020304" pitchFamily="18" charset="0"/>
              </a:rPr>
              <a:t>trực</a:t>
            </a:r>
            <a:r>
              <a:rPr lang="en-SG" sz="2400" noProof="0" dirty="0" smtClean="0">
                <a:solidFill>
                  <a:prstClr val="black"/>
                </a:solidFill>
                <a:latin typeface="Times New Roman" panose="02020603050405020304" pitchFamily="18" charset="0"/>
                <a:cs typeface="Times New Roman" panose="02020603050405020304" pitchFamily="18" charset="0"/>
              </a:rPr>
              <a:t> </a:t>
            </a:r>
            <a:r>
              <a:rPr lang="en-SG" sz="2400" noProof="0" dirty="0" err="1" smtClean="0">
                <a:solidFill>
                  <a:prstClr val="black"/>
                </a:solidFill>
                <a:latin typeface="Times New Roman" panose="02020603050405020304" pitchFamily="18" charset="0"/>
                <a:cs typeface="Times New Roman" panose="02020603050405020304" pitchFamily="18" charset="0"/>
              </a:rPr>
              <a:t>tiếp</a:t>
            </a:r>
            <a:r>
              <a:rPr lang="en-SG" sz="2400" noProof="0" dirty="0" smtClean="0">
                <a:solidFill>
                  <a:prstClr val="black"/>
                </a:solidFill>
                <a:latin typeface="Times New Roman" panose="02020603050405020304" pitchFamily="18" charset="0"/>
                <a:cs typeface="Times New Roman" panose="02020603050405020304" pitchFamily="18" charset="0"/>
              </a:rPr>
              <a:t>: </a:t>
            </a:r>
            <a:r>
              <a:rPr lang="vi-VN" sz="2400" dirty="0">
                <a:solidFill>
                  <a:prstClr val="black"/>
                </a:solidFill>
                <a:latin typeface="Times New Roman" panose="02020603050405020304" pitchFamily="18" charset="0"/>
                <a:cs typeface="Times New Roman" panose="02020603050405020304" pitchFamily="18" charset="0"/>
              </a:rPr>
              <a:t>phương pháp </a:t>
            </a:r>
            <a:r>
              <a:rPr lang="en-US" sz="2400" dirty="0" smtClean="0">
                <a:solidFill>
                  <a:prstClr val="black"/>
                </a:solidFill>
                <a:latin typeface="Times New Roman" panose="02020603050405020304" pitchFamily="18" charset="0"/>
                <a:cs typeface="Times New Roman" panose="02020603050405020304" pitchFamily="18" charset="0"/>
              </a:rPr>
              <a:t>G</a:t>
            </a:r>
            <a:r>
              <a:rPr lang="vi-VN" sz="2400" dirty="0" smtClean="0">
                <a:solidFill>
                  <a:prstClr val="black"/>
                </a:solidFill>
                <a:latin typeface="Times New Roman" panose="02020603050405020304" pitchFamily="18" charset="0"/>
                <a:cs typeface="Times New Roman" panose="02020603050405020304" pitchFamily="18" charset="0"/>
              </a:rPr>
              <a:t>iải </a:t>
            </a:r>
            <a:r>
              <a:rPr lang="vi-VN" sz="2400" dirty="0">
                <a:solidFill>
                  <a:prstClr val="black"/>
                </a:solidFill>
                <a:latin typeface="Times New Roman" panose="02020603050405020304" pitchFamily="18" charset="0"/>
                <a:cs typeface="Times New Roman" panose="02020603050405020304" pitchFamily="18" charset="0"/>
              </a:rPr>
              <a:t>thích cụ thể (Explicit Teaching), </a:t>
            </a:r>
            <a:r>
              <a:rPr lang="en-US" sz="2400" dirty="0" smtClean="0">
                <a:solidFill>
                  <a:prstClr val="black"/>
                </a:solidFill>
                <a:latin typeface="Times New Roman" panose="02020603050405020304" pitchFamily="18" charset="0"/>
                <a:cs typeface="Times New Roman" panose="02020603050405020304" pitchFamily="18" charset="0"/>
              </a:rPr>
              <a:t>T</a:t>
            </a:r>
            <a:r>
              <a:rPr lang="vi-VN" sz="2400" dirty="0" smtClean="0">
                <a:solidFill>
                  <a:prstClr val="black"/>
                </a:solidFill>
                <a:latin typeface="Times New Roman" panose="02020603050405020304" pitchFamily="18" charset="0"/>
                <a:cs typeface="Times New Roman" panose="02020603050405020304" pitchFamily="18" charset="0"/>
              </a:rPr>
              <a:t>huyết </a:t>
            </a:r>
            <a:r>
              <a:rPr lang="vi-VN" sz="2400" dirty="0">
                <a:solidFill>
                  <a:prstClr val="black"/>
                </a:solidFill>
                <a:latin typeface="Times New Roman" panose="02020603050405020304" pitchFamily="18" charset="0"/>
                <a:cs typeface="Times New Roman" panose="02020603050405020304" pitchFamily="18" charset="0"/>
              </a:rPr>
              <a:t>giảng (Lecture) và phương pháp </a:t>
            </a:r>
            <a:r>
              <a:rPr lang="en-US" sz="2400" dirty="0" err="1" smtClean="0">
                <a:solidFill>
                  <a:prstClr val="black"/>
                </a:solidFill>
                <a:latin typeface="Times New Roman" panose="02020603050405020304" pitchFamily="18" charset="0"/>
                <a:cs typeface="Times New Roman" panose="02020603050405020304" pitchFamily="18" charset="0"/>
              </a:rPr>
              <a:t>báo</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cáo</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của</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chuyên</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gia</a:t>
            </a:r>
            <a:r>
              <a:rPr lang="en-US" sz="2400" dirty="0" smtClean="0">
                <a:solidFill>
                  <a:prstClr val="black"/>
                </a:solidFill>
                <a:latin typeface="Times New Roman" panose="02020603050405020304" pitchFamily="18" charset="0"/>
                <a:cs typeface="Times New Roman" panose="02020603050405020304" pitchFamily="18" charset="0"/>
              </a:rPr>
              <a:t> </a:t>
            </a:r>
            <a:r>
              <a:rPr lang="vi-VN" sz="2400" dirty="0" smtClean="0">
                <a:solidFill>
                  <a:prstClr val="black"/>
                </a:solidFill>
                <a:latin typeface="Times New Roman" panose="02020603050405020304" pitchFamily="18" charset="0"/>
                <a:cs typeface="Times New Roman" panose="02020603050405020304" pitchFamily="18" charset="0"/>
              </a:rPr>
              <a:t> </a:t>
            </a:r>
            <a:r>
              <a:rPr lang="vi-VN" sz="2400" dirty="0">
                <a:solidFill>
                  <a:prstClr val="black"/>
                </a:solidFill>
                <a:latin typeface="Times New Roman" panose="02020603050405020304" pitchFamily="18" charset="0"/>
                <a:cs typeface="Times New Roman" panose="02020603050405020304" pitchFamily="18" charset="0"/>
              </a:rPr>
              <a:t>(Guest Lecture</a:t>
            </a:r>
            <a:r>
              <a:rPr lang="vi-VN" sz="2400" dirty="0" smtClean="0">
                <a:solidFill>
                  <a:prstClr val="black"/>
                </a:solidFill>
                <a:latin typeface="Times New Roman" panose="02020603050405020304" pitchFamily="18" charset="0"/>
                <a:cs typeface="Times New Roman" panose="02020603050405020304" pitchFamily="18" charset="0"/>
              </a:rPr>
              <a:t>)</a:t>
            </a:r>
            <a:r>
              <a:rPr lang="en-SG" sz="2400" dirty="0" smtClean="0">
                <a:solidFill>
                  <a:prstClr val="black"/>
                </a:solidFill>
                <a:latin typeface="Times New Roman" panose="02020603050405020304" pitchFamily="18" charset="0"/>
                <a:cs typeface="Times New Roman" panose="02020603050405020304" pitchFamily="18" charset="0"/>
              </a:rPr>
              <a:t>;</a:t>
            </a:r>
          </a:p>
          <a:p>
            <a:pPr marL="342900" lvl="0" indent="-342900" algn="just">
              <a:buFontTx/>
              <a:buChar char="-"/>
            </a:pPr>
            <a:r>
              <a:rPr kumimoji="0" lang="en-SG" sz="2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Dạy</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học</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gián</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tiếp</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smtClean="0">
                <a:solidFill>
                  <a:prstClr val="black"/>
                </a:solidFill>
                <a:latin typeface="Times New Roman" panose="02020603050405020304" pitchFamily="18" charset="0"/>
                <a:cs typeface="Times New Roman" panose="02020603050405020304" pitchFamily="18" charset="0"/>
              </a:rPr>
              <a:t>phương</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smtClean="0">
                <a:solidFill>
                  <a:prstClr val="black"/>
                </a:solidFill>
                <a:latin typeface="Times New Roman" panose="02020603050405020304" pitchFamily="18" charset="0"/>
                <a:cs typeface="Times New Roman" panose="02020603050405020304" pitchFamily="18" charset="0"/>
              </a:rPr>
              <a:t>pháp</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smtClean="0">
                <a:solidFill>
                  <a:prstClr val="black"/>
                </a:solidFill>
                <a:latin typeface="Times New Roman" panose="02020603050405020304" pitchFamily="18" charset="0"/>
                <a:cs typeface="Times New Roman" panose="02020603050405020304" pitchFamily="18" charset="0"/>
              </a:rPr>
              <a:t>Câu</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hỏi</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gợi</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mở</a:t>
            </a:r>
            <a:r>
              <a:rPr lang="en-SG" sz="2400" dirty="0">
                <a:solidFill>
                  <a:prstClr val="black"/>
                </a:solidFill>
                <a:latin typeface="Times New Roman" panose="02020603050405020304" pitchFamily="18" charset="0"/>
                <a:cs typeface="Times New Roman" panose="02020603050405020304" pitchFamily="18" charset="0"/>
              </a:rPr>
              <a:t> (Inquiry), </a:t>
            </a:r>
            <a:r>
              <a:rPr lang="en-SG" sz="2400" dirty="0" err="1" smtClean="0">
                <a:solidFill>
                  <a:prstClr val="black"/>
                </a:solidFill>
                <a:latin typeface="Times New Roman" panose="02020603050405020304" pitchFamily="18" charset="0"/>
                <a:cs typeface="Times New Roman" panose="02020603050405020304" pitchFamily="18" charset="0"/>
              </a:rPr>
              <a:t>Giải</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quyết</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vấn</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đề</a:t>
            </a:r>
            <a:r>
              <a:rPr lang="en-SG" sz="2400" dirty="0">
                <a:solidFill>
                  <a:prstClr val="black"/>
                </a:solidFill>
                <a:latin typeface="Times New Roman" panose="02020603050405020304" pitchFamily="18" charset="0"/>
                <a:cs typeface="Times New Roman" panose="02020603050405020304" pitchFamily="18" charset="0"/>
              </a:rPr>
              <a:t> (Problem Solving), </a:t>
            </a:r>
            <a:r>
              <a:rPr lang="en-SG" sz="2400" dirty="0" err="1" smtClean="0">
                <a:solidFill>
                  <a:prstClr val="black"/>
                </a:solidFill>
                <a:latin typeface="Times New Roman" panose="02020603050405020304" pitchFamily="18" charset="0"/>
                <a:cs typeface="Times New Roman" panose="02020603050405020304" pitchFamily="18" charset="0"/>
              </a:rPr>
              <a:t>và</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smtClean="0">
                <a:solidFill>
                  <a:prstClr val="black"/>
                </a:solidFill>
                <a:latin typeface="Times New Roman" panose="02020603050405020304" pitchFamily="18" charset="0"/>
                <a:cs typeface="Times New Roman" panose="02020603050405020304" pitchFamily="18" charset="0"/>
              </a:rPr>
              <a:t>phương</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smtClean="0">
                <a:solidFill>
                  <a:prstClr val="black"/>
                </a:solidFill>
                <a:latin typeface="Times New Roman" panose="02020603050405020304" pitchFamily="18" charset="0"/>
                <a:cs typeface="Times New Roman" panose="02020603050405020304" pitchFamily="18" charset="0"/>
              </a:rPr>
              <a:t>pháp</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smtClean="0">
                <a:solidFill>
                  <a:prstClr val="black"/>
                </a:solidFill>
                <a:latin typeface="Times New Roman" panose="02020603050405020304" pitchFamily="18" charset="0"/>
                <a:cs typeface="Times New Roman" panose="02020603050405020304" pitchFamily="18" charset="0"/>
              </a:rPr>
              <a:t>học</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theo</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tình</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huống</a:t>
            </a:r>
            <a:r>
              <a:rPr lang="en-SG" sz="2400" dirty="0">
                <a:solidFill>
                  <a:prstClr val="black"/>
                </a:solidFill>
                <a:latin typeface="Times New Roman" panose="02020603050405020304" pitchFamily="18" charset="0"/>
                <a:cs typeface="Times New Roman" panose="02020603050405020304" pitchFamily="18" charset="0"/>
              </a:rPr>
              <a:t> (Case Study</a:t>
            </a:r>
            <a:r>
              <a:rPr lang="en-SG" sz="2400" dirty="0" smtClean="0">
                <a:solidFill>
                  <a:prstClr val="black"/>
                </a:solidFill>
                <a:latin typeface="Times New Roman" panose="02020603050405020304" pitchFamily="18" charset="0"/>
                <a:cs typeface="Times New Roman" panose="02020603050405020304" pitchFamily="18" charset="0"/>
              </a:rPr>
              <a:t>);</a:t>
            </a:r>
          </a:p>
          <a:p>
            <a:pPr marL="342900" lvl="0" indent="-342900" algn="just">
              <a:buFontTx/>
              <a:buChar char="-"/>
            </a:pPr>
            <a:r>
              <a:rPr kumimoji="0" lang="en-SG" sz="2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Dạy</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SG" sz="2400" dirty="0">
                <a:solidFill>
                  <a:prstClr val="black"/>
                </a:solidFill>
                <a:latin typeface="Times New Roman" panose="02020603050405020304" pitchFamily="18" charset="0"/>
                <a:cs typeface="Times New Roman" panose="02020603050405020304" pitchFamily="18" charset="0"/>
              </a:rPr>
              <a:t>h</a:t>
            </a:r>
            <a:r>
              <a:rPr kumimoji="0" lang="en-SG" sz="2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ọc</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trải</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nghiệm</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smtClean="0">
                <a:solidFill>
                  <a:prstClr val="black"/>
                </a:solidFill>
                <a:latin typeface="Times New Roman" panose="02020603050405020304" pitchFamily="18" charset="0"/>
                <a:cs typeface="Times New Roman" panose="02020603050405020304" pitchFamily="18" charset="0"/>
              </a:rPr>
              <a:t>phương</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smtClean="0">
                <a:solidFill>
                  <a:prstClr val="black"/>
                </a:solidFill>
                <a:latin typeface="Times New Roman" panose="02020603050405020304" pitchFamily="18" charset="0"/>
                <a:cs typeface="Times New Roman" panose="02020603050405020304" pitchFamily="18" charset="0"/>
              </a:rPr>
              <a:t>pháp</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smtClean="0">
                <a:solidFill>
                  <a:prstClr val="black"/>
                </a:solidFill>
                <a:latin typeface="Times New Roman" panose="02020603050405020304" pitchFamily="18" charset="0"/>
                <a:cs typeface="Times New Roman" panose="02020603050405020304" pitchFamily="18" charset="0"/>
              </a:rPr>
              <a:t>mô</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hình</a:t>
            </a:r>
            <a:r>
              <a:rPr lang="en-SG" sz="2400" dirty="0">
                <a:solidFill>
                  <a:prstClr val="black"/>
                </a:solidFill>
                <a:latin typeface="Times New Roman" panose="02020603050405020304" pitchFamily="18" charset="0"/>
                <a:cs typeface="Times New Roman" panose="02020603050405020304" pitchFamily="18" charset="0"/>
              </a:rPr>
              <a:t> (Models), </a:t>
            </a:r>
            <a:r>
              <a:rPr lang="en-SG" sz="2400" dirty="0" err="1">
                <a:solidFill>
                  <a:prstClr val="black"/>
                </a:solidFill>
                <a:latin typeface="Times New Roman" panose="02020603050405020304" pitchFamily="18" charset="0"/>
                <a:cs typeface="Times New Roman" panose="02020603050405020304" pitchFamily="18" charset="0"/>
              </a:rPr>
              <a:t>thực</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tập</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thực</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tế</a:t>
            </a:r>
            <a:r>
              <a:rPr lang="en-SG" sz="2400" dirty="0">
                <a:solidFill>
                  <a:prstClr val="black"/>
                </a:solidFill>
                <a:latin typeface="Times New Roman" panose="02020603050405020304" pitchFamily="18" charset="0"/>
                <a:cs typeface="Times New Roman" panose="02020603050405020304" pitchFamily="18" charset="0"/>
              </a:rPr>
              <a:t> (Field Trip), </a:t>
            </a:r>
            <a:r>
              <a:rPr lang="en-SG" sz="2400" dirty="0" err="1">
                <a:solidFill>
                  <a:prstClr val="black"/>
                </a:solidFill>
                <a:latin typeface="Times New Roman" panose="02020603050405020304" pitchFamily="18" charset="0"/>
                <a:cs typeface="Times New Roman" panose="02020603050405020304" pitchFamily="18" charset="0"/>
              </a:rPr>
              <a:t>thí</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nghiệm</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smtClean="0">
                <a:solidFill>
                  <a:prstClr val="black"/>
                </a:solidFill>
                <a:latin typeface="Times New Roman" panose="02020603050405020304" pitchFamily="18" charset="0"/>
                <a:cs typeface="Times New Roman" panose="02020603050405020304" pitchFamily="18" charset="0"/>
              </a:rPr>
              <a:t>Experiment), </a:t>
            </a:r>
            <a:r>
              <a:rPr lang="en-SG" sz="2400" dirty="0" err="1" smtClean="0">
                <a:solidFill>
                  <a:prstClr val="black"/>
                </a:solidFill>
                <a:latin typeface="Times New Roman" panose="02020603050405020304" pitchFamily="18" charset="0"/>
                <a:cs typeface="Times New Roman" panose="02020603050405020304" pitchFamily="18" charset="0"/>
              </a:rPr>
              <a:t>nhóm</a:t>
            </a:r>
            <a:r>
              <a:rPr lang="en-SG" sz="2400" dirty="0" smtClean="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nghiên</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cứu</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giảng</a:t>
            </a:r>
            <a:r>
              <a:rPr lang="en-SG" sz="2400" dirty="0">
                <a:solidFill>
                  <a:prstClr val="black"/>
                </a:solidFill>
                <a:latin typeface="Times New Roman" panose="02020603050405020304" pitchFamily="18" charset="0"/>
                <a:cs typeface="Times New Roman" panose="02020603050405020304" pitchFamily="18" charset="0"/>
              </a:rPr>
              <a:t> </a:t>
            </a:r>
            <a:r>
              <a:rPr lang="en-SG" sz="2400" dirty="0" err="1">
                <a:solidFill>
                  <a:prstClr val="black"/>
                </a:solidFill>
                <a:latin typeface="Times New Roman" panose="02020603050405020304" pitchFamily="18" charset="0"/>
                <a:cs typeface="Times New Roman" panose="02020603050405020304" pitchFamily="18" charset="0"/>
              </a:rPr>
              <a:t>dạy</a:t>
            </a:r>
            <a:r>
              <a:rPr lang="en-SG" sz="2400" dirty="0">
                <a:solidFill>
                  <a:prstClr val="black"/>
                </a:solidFill>
                <a:latin typeface="Times New Roman" panose="02020603050405020304" pitchFamily="18" charset="0"/>
                <a:cs typeface="Times New Roman" panose="02020603050405020304" pitchFamily="18" charset="0"/>
              </a:rPr>
              <a:t> (Teaching Research Team</a:t>
            </a:r>
            <a:r>
              <a:rPr lang="en-SG" sz="2400" dirty="0" smtClean="0">
                <a:solidFill>
                  <a:prstClr val="black"/>
                </a:solidFill>
                <a:latin typeface="Times New Roman" panose="02020603050405020304" pitchFamily="18" charset="0"/>
                <a:cs typeface="Times New Roman" panose="02020603050405020304" pitchFamily="18" charset="0"/>
              </a:rPr>
              <a:t>);</a:t>
            </a:r>
          </a:p>
          <a:p>
            <a:pPr marL="342900" lvl="0" indent="-342900" algn="just">
              <a:buFontTx/>
              <a:buChar char="-"/>
            </a:pPr>
            <a:r>
              <a:rPr lang="en-SG" sz="2400" noProof="0" dirty="0" err="1" smtClean="0">
                <a:solidFill>
                  <a:prstClr val="black"/>
                </a:solidFill>
                <a:latin typeface="Times New Roman" panose="02020603050405020304" pitchFamily="18" charset="0"/>
                <a:cs typeface="Times New Roman" panose="02020603050405020304" pitchFamily="18" charset="0"/>
              </a:rPr>
              <a:t>Dạy</a:t>
            </a:r>
            <a:r>
              <a:rPr lang="en-SG" sz="2400" noProof="0" dirty="0" smtClean="0">
                <a:solidFill>
                  <a:prstClr val="black"/>
                </a:solidFill>
                <a:latin typeface="Times New Roman" panose="02020603050405020304" pitchFamily="18" charset="0"/>
                <a:cs typeface="Times New Roman" panose="02020603050405020304" pitchFamily="18" charset="0"/>
              </a:rPr>
              <a:t> </a:t>
            </a:r>
            <a:r>
              <a:rPr lang="en-SG" sz="2400" noProof="0" dirty="0" err="1" smtClean="0">
                <a:solidFill>
                  <a:prstClr val="black"/>
                </a:solidFill>
                <a:latin typeface="Times New Roman" panose="02020603050405020304" pitchFamily="18" charset="0"/>
                <a:cs typeface="Times New Roman" panose="02020603050405020304" pitchFamily="18" charset="0"/>
              </a:rPr>
              <a:t>học</a:t>
            </a:r>
            <a:r>
              <a:rPr lang="en-SG" sz="2400" noProof="0" dirty="0" smtClean="0">
                <a:solidFill>
                  <a:prstClr val="black"/>
                </a:solidFill>
                <a:latin typeface="Times New Roman" panose="02020603050405020304" pitchFamily="18" charset="0"/>
                <a:cs typeface="Times New Roman" panose="02020603050405020304" pitchFamily="18" charset="0"/>
              </a:rPr>
              <a:t> </a:t>
            </a:r>
            <a:r>
              <a:rPr lang="en-SG" sz="2400" noProof="0" dirty="0" err="1" smtClean="0">
                <a:solidFill>
                  <a:prstClr val="black"/>
                </a:solidFill>
                <a:latin typeface="Times New Roman" panose="02020603050405020304" pitchFamily="18" charset="0"/>
                <a:cs typeface="Times New Roman" panose="02020603050405020304" pitchFamily="18" charset="0"/>
              </a:rPr>
              <a:t>tương</a:t>
            </a:r>
            <a:r>
              <a:rPr lang="en-SG" sz="2400" noProof="0" dirty="0" smtClean="0">
                <a:solidFill>
                  <a:prstClr val="black"/>
                </a:solidFill>
                <a:latin typeface="Times New Roman" panose="02020603050405020304" pitchFamily="18" charset="0"/>
                <a:cs typeface="Times New Roman" panose="02020603050405020304" pitchFamily="18" charset="0"/>
              </a:rPr>
              <a:t> </a:t>
            </a:r>
            <a:r>
              <a:rPr lang="en-SG" sz="2400" noProof="0" dirty="0" err="1" smtClean="0">
                <a:solidFill>
                  <a:prstClr val="black"/>
                </a:solidFill>
                <a:latin typeface="Times New Roman" panose="02020603050405020304" pitchFamily="18" charset="0"/>
                <a:cs typeface="Times New Roman" panose="02020603050405020304" pitchFamily="18" charset="0"/>
              </a:rPr>
              <a:t>tác</a:t>
            </a:r>
            <a:r>
              <a:rPr lang="en-SG" sz="2400" dirty="0" smtClean="0">
                <a:solidFill>
                  <a:prstClr val="black"/>
                </a:solidFill>
                <a:latin typeface="Times New Roman" panose="02020603050405020304" pitchFamily="18" charset="0"/>
                <a:cs typeface="Times New Roman" panose="02020603050405020304" pitchFamily="18" charset="0"/>
              </a:rPr>
              <a:t>: </a:t>
            </a:r>
            <a:r>
              <a:rPr lang="vi-VN" sz="2400" dirty="0">
                <a:solidFill>
                  <a:prstClr val="black"/>
                </a:solidFill>
                <a:latin typeface="Times New Roman" panose="02020603050405020304" pitchFamily="18" charset="0"/>
                <a:cs typeface="Times New Roman" panose="02020603050405020304" pitchFamily="18" charset="0"/>
              </a:rPr>
              <a:t>phương pháp tranh luận (Debate), thảo luận (Discussions), học nhóm </a:t>
            </a:r>
            <a:r>
              <a:rPr lang="vi-VN" sz="2400" dirty="0" smtClean="0">
                <a:solidFill>
                  <a:prstClr val="black"/>
                </a:solidFill>
                <a:latin typeface="Times New Roman" panose="02020603050405020304" pitchFamily="18" charset="0"/>
                <a:cs typeface="Times New Roman" panose="02020603050405020304" pitchFamily="18" charset="0"/>
              </a:rPr>
              <a:t>(</a:t>
            </a:r>
            <a:r>
              <a:rPr lang="en-US" sz="2400" dirty="0" smtClean="0">
                <a:solidFill>
                  <a:prstClr val="black"/>
                </a:solidFill>
                <a:latin typeface="Times New Roman" panose="02020603050405020304" pitchFamily="18" charset="0"/>
                <a:cs typeface="Times New Roman" panose="02020603050405020304" pitchFamily="18" charset="0"/>
              </a:rPr>
              <a:t>Teamwork</a:t>
            </a:r>
            <a:r>
              <a:rPr lang="vi-VN" sz="2400" dirty="0" smtClean="0">
                <a:solidFill>
                  <a:prstClr val="black"/>
                </a:solidFill>
                <a:latin typeface="Times New Roman" panose="02020603050405020304" pitchFamily="18" charset="0"/>
                <a:cs typeface="Times New Roman" panose="02020603050405020304" pitchFamily="18" charset="0"/>
              </a:rPr>
              <a:t> </a:t>
            </a:r>
            <a:r>
              <a:rPr lang="vi-VN" sz="2400" dirty="0">
                <a:solidFill>
                  <a:prstClr val="black"/>
                </a:solidFill>
                <a:latin typeface="Times New Roman" panose="02020603050405020304" pitchFamily="18" charset="0"/>
                <a:cs typeface="Times New Roman" panose="02020603050405020304" pitchFamily="18" charset="0"/>
              </a:rPr>
              <a:t>Learning</a:t>
            </a:r>
            <a:r>
              <a:rPr lang="vi-VN" sz="2400" dirty="0" smtClean="0">
                <a:solidFill>
                  <a:prstClr val="black"/>
                </a:solidFill>
                <a:latin typeface="Times New Roman" panose="02020603050405020304" pitchFamily="18" charset="0"/>
                <a:cs typeface="Times New Roman" panose="02020603050405020304" pitchFamily="18" charset="0"/>
              </a:rPr>
              <a:t>)</a:t>
            </a:r>
            <a:r>
              <a:rPr lang="en-US" sz="2400" dirty="0" smtClean="0">
                <a:solidFill>
                  <a:prstClr val="black"/>
                </a:solidFill>
                <a:latin typeface="Times New Roman" panose="02020603050405020304" pitchFamily="18" charset="0"/>
                <a:cs typeface="Times New Roman" panose="02020603050405020304" pitchFamily="18" charset="0"/>
              </a:rPr>
              <a:t>;</a:t>
            </a:r>
          </a:p>
          <a:p>
            <a:pPr marL="342900" lvl="0" indent="-342900" algn="just">
              <a:buFontTx/>
              <a:buChar char="-"/>
            </a:pPr>
            <a:r>
              <a:rPr kumimoji="0" lang="en-SG" sz="24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Tự</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học</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giao</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bài</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về</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SG" sz="2400" b="0" i="0" u="none" strike="noStrike" kern="1200" cap="none" spc="0" normalizeH="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nhà</a:t>
            </a:r>
            <a:r>
              <a:rPr kumimoji="0" lang="en-SG" sz="24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kumimoji="0" lang="en-SG"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992981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690</TotalTime>
  <Words>3255</Words>
  <Application>Microsoft Office PowerPoint</Application>
  <PresentationFormat>Custom</PresentationFormat>
  <Paragraphs>295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BỘ GIÁO DỤC &amp; ĐÀO TẠO TRƯỜNG ĐẠI HỌC THƯƠNG MẠI</vt:lpstr>
      <vt:lpstr>1. Mục đích</vt:lpstr>
      <vt:lpstr>2. Yêu cầu</vt:lpstr>
      <vt:lpstr>3. Những thay đổi về Đề cương chi tiết học phần</vt:lpstr>
      <vt:lpstr>4. Chuẩn đầu ra của HP</vt:lpstr>
      <vt:lpstr>4. Chuẩn đầu ra của HP</vt:lpstr>
      <vt:lpstr>Cách viết Chuẩn đầu ra của HP</vt:lpstr>
      <vt:lpstr>Ứng dụng Bloom’s Taxonomy viết CĐR</vt:lpstr>
      <vt:lpstr>5. Phương pháp dạy học</vt:lpstr>
      <vt:lpstr>6. Đánh giá học phần</vt:lpstr>
      <vt:lpstr>6. Đánh giá học phần</vt:lpstr>
      <vt:lpstr>Các công cụ đánh giá phù hợp với mức độ CĐR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BỘ GIÁO DỤC &amp; ĐÀO TẠO TRƯỜNG ĐẠI HỌC THƯƠNG MẠI</dc:title>
  <dc:creator>HP</dc:creator>
  <cp:lastModifiedBy>Windows User</cp:lastModifiedBy>
  <cp:revision>44</cp:revision>
  <dcterms:created xsi:type="dcterms:W3CDTF">2020-02-06T08:04:13Z</dcterms:created>
  <dcterms:modified xsi:type="dcterms:W3CDTF">2020-02-14T02:00:50Z</dcterms:modified>
</cp:coreProperties>
</file>